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494" r:id="rId4"/>
    <p:sldId id="348" r:id="rId5"/>
    <p:sldId id="257" r:id="rId6"/>
    <p:sldId id="495" r:id="rId7"/>
    <p:sldId id="497" r:id="rId8"/>
    <p:sldId id="496" r:id="rId9"/>
    <p:sldId id="498" r:id="rId10"/>
    <p:sldId id="499" r:id="rId11"/>
    <p:sldId id="318" r:id="rId12"/>
    <p:sldId id="335" r:id="rId13"/>
    <p:sldId id="379" r:id="rId14"/>
    <p:sldId id="336" r:id="rId15"/>
    <p:sldId id="337" r:id="rId16"/>
    <p:sldId id="385" r:id="rId17"/>
    <p:sldId id="376" r:id="rId18"/>
    <p:sldId id="338" r:id="rId19"/>
    <p:sldId id="380" r:id="rId20"/>
    <p:sldId id="381" r:id="rId21"/>
    <p:sldId id="382" r:id="rId22"/>
    <p:sldId id="383" r:id="rId23"/>
    <p:sldId id="384" r:id="rId24"/>
    <p:sldId id="319" r:id="rId25"/>
    <p:sldId id="344" r:id="rId26"/>
    <p:sldId id="320" r:id="rId27"/>
    <p:sldId id="294" r:id="rId28"/>
    <p:sldId id="295" r:id="rId29"/>
    <p:sldId id="262" r:id="rId30"/>
    <p:sldId id="263" r:id="rId31"/>
    <p:sldId id="264" r:id="rId32"/>
    <p:sldId id="307" r:id="rId33"/>
    <p:sldId id="260" r:id="rId34"/>
    <p:sldId id="265" r:id="rId35"/>
    <p:sldId id="310" r:id="rId36"/>
    <p:sldId id="312" r:id="rId37"/>
    <p:sldId id="266" r:id="rId38"/>
    <p:sldId id="500" r:id="rId39"/>
    <p:sldId id="267" r:id="rId40"/>
    <p:sldId id="387" r:id="rId41"/>
    <p:sldId id="268" r:id="rId42"/>
    <p:sldId id="386" r:id="rId43"/>
    <p:sldId id="269" r:id="rId44"/>
    <p:sldId id="270" r:id="rId45"/>
    <p:sldId id="389" r:id="rId46"/>
    <p:sldId id="314" r:id="rId47"/>
    <p:sldId id="390" r:id="rId48"/>
    <p:sldId id="322" r:id="rId49"/>
    <p:sldId id="324" r:id="rId50"/>
    <p:sldId id="323" r:id="rId51"/>
    <p:sldId id="378" r:id="rId52"/>
    <p:sldId id="271" r:id="rId53"/>
    <p:sldId id="277" r:id="rId54"/>
    <p:sldId id="278" r:id="rId55"/>
    <p:sldId id="363" r:id="rId56"/>
    <p:sldId id="393" r:id="rId57"/>
    <p:sldId id="394" r:id="rId58"/>
    <p:sldId id="315" r:id="rId59"/>
    <p:sldId id="273" r:id="rId60"/>
    <p:sldId id="274" r:id="rId61"/>
    <p:sldId id="275" r:id="rId62"/>
    <p:sldId id="276" r:id="rId63"/>
    <p:sldId id="361" r:id="rId64"/>
    <p:sldId id="368" r:id="rId65"/>
    <p:sldId id="369" r:id="rId66"/>
    <p:sldId id="409" r:id="rId67"/>
    <p:sldId id="411" r:id="rId68"/>
    <p:sldId id="410" r:id="rId69"/>
    <p:sldId id="412" r:id="rId70"/>
    <p:sldId id="505" r:id="rId71"/>
    <p:sldId id="508" r:id="rId72"/>
    <p:sldId id="507" r:id="rId73"/>
    <p:sldId id="502" r:id="rId74"/>
    <p:sldId id="504" r:id="rId75"/>
    <p:sldId id="509" r:id="rId76"/>
    <p:sldId id="510" r:id="rId77"/>
    <p:sldId id="503" r:id="rId78"/>
    <p:sldId id="313" r:id="rId79"/>
    <p:sldId id="279" r:id="rId80"/>
    <p:sldId id="316" r:id="rId81"/>
    <p:sldId id="280" r:id="rId82"/>
    <p:sldId id="330" r:id="rId83"/>
    <p:sldId id="333" r:id="rId84"/>
    <p:sldId id="317" r:id="rId85"/>
    <p:sldId id="286" r:id="rId86"/>
    <p:sldId id="282" r:id="rId87"/>
    <p:sldId id="285" r:id="rId88"/>
    <p:sldId id="340" r:id="rId89"/>
    <p:sldId id="395" r:id="rId90"/>
    <p:sldId id="349" r:id="rId91"/>
    <p:sldId id="350" r:id="rId92"/>
    <p:sldId id="351" r:id="rId93"/>
    <p:sldId id="352" r:id="rId94"/>
    <p:sldId id="353" r:id="rId95"/>
    <p:sldId id="288" r:id="rId96"/>
    <p:sldId id="506" r:id="rId97"/>
    <p:sldId id="305" r:id="rId98"/>
    <p:sldId id="290" r:id="rId99"/>
    <p:sldId id="284" r:id="rId100"/>
    <p:sldId id="296" r:id="rId101"/>
    <p:sldId id="398" r:id="rId102"/>
    <p:sldId id="399" r:id="rId103"/>
    <p:sldId id="400" r:id="rId104"/>
    <p:sldId id="401" r:id="rId105"/>
    <p:sldId id="402" r:id="rId106"/>
    <p:sldId id="403" r:id="rId107"/>
    <p:sldId id="300" r:id="rId10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11"/>
    <p:restoredTop sz="94540"/>
  </p:normalViewPr>
  <p:slideViewPr>
    <p:cSldViewPr snapToGrid="0" snapToObjects="1">
      <p:cViewPr varScale="1">
        <p:scale>
          <a:sx n="104" d="100"/>
          <a:sy n="104" d="100"/>
        </p:scale>
        <p:origin x="1968" y="2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BFECD78-3C8E-49F2-8FAB-59489D168ABB}" type="datetimeFigureOut">
              <a:rPr lang="en-US" smtClean="0"/>
              <a:t>1/30/22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FECD78-3C8E-49F2-8FAB-59489D168ABB}" type="datetimeFigureOut">
              <a:rPr lang="en-US" smtClean="0"/>
              <a:t>1/30/22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FECD78-3C8E-49F2-8FAB-59489D168ABB}" type="datetimeFigureOut">
              <a:rPr lang="en-US" smtClean="0"/>
              <a:t>1/30/22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FECD78-3C8E-49F2-8FAB-59489D168ABB}" type="datetimeFigureOut">
              <a:rPr lang="en-US" smtClean="0"/>
              <a:t>1/30/22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t>1/30/22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BFECD78-3C8E-49F2-8FAB-59489D168ABB}" type="datetimeFigureOut">
              <a:rPr lang="en-US" smtClean="0"/>
              <a:t>1/30/22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BFECD78-3C8E-49F2-8FAB-59489D168ABB}" type="datetimeFigureOut">
              <a:rPr lang="en-US" smtClean="0"/>
              <a:t>1/30/22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B56013-B943-42BA-886F-6F9D4EB85E9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BFECD78-3C8E-49F2-8FAB-59489D168ABB}" type="datetimeFigureOut">
              <a:rPr lang="en-US" smtClean="0"/>
              <a:t>1/30/22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56013-B943-42BA-886F-6F9D4EB85E9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t>1/30/22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1/30/22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6BFECD78-3C8E-49F2-8FAB-59489D168ABB}" type="datetimeFigureOut">
              <a:rPr lang="en-US" smtClean="0"/>
              <a:t>1/30/22</a:t>
            </a:fld>
            <a:endParaRPr lang="en-US"/>
          </a:p>
        </p:txBody>
      </p:sp>
      <p:sp>
        <p:nvSpPr>
          <p:cNvPr id="9" name="Slide Number Placeholder 8"/>
          <p:cNvSpPr>
            <a:spLocks noGrp="1"/>
          </p:cNvSpPr>
          <p:nvPr>
            <p:ph type="sldNum" sz="quarter" idx="11"/>
          </p:nvPr>
        </p:nvSpPr>
        <p:spPr/>
        <p:txBody>
          <a:bodyPr/>
          <a:lstStyle/>
          <a:p>
            <a:fld id="{0FB56013-B943-42BA-886F-6F9D4EB85E9D}" type="slidenum">
              <a:rPr lang="en-US" smtClean="0"/>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0FB56013-B943-42BA-886F-6F9D4EB85E9D}" type="slidenum">
              <a:rPr lang="en-US" smtClean="0"/>
              <a:t>‹#›</a:t>
            </a:fld>
            <a:endParaRPr 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6BFECD78-3C8E-49F2-8FAB-59489D168ABB}" type="datetimeFigureOut">
              <a:rPr lang="en-US" smtClean="0"/>
              <a:t>1/30/22</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hyperlink" Target="http://msmc.umd.edu/readme.html" TargetMode="Externa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s://github.com/robertdavidgraham/masscan"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hyperlink" Target="https://access.redhat.com/security/updates/backporting"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www.tenable.com/" TargetMode="External"/><Relationship Id="rId2" Type="http://schemas.openxmlformats.org/officeDocument/2006/relationships/hyperlink" Target="https://nessus.org/"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Information Security Tools</a:t>
            </a:r>
          </a:p>
        </p:txBody>
      </p:sp>
      <p:sp>
        <p:nvSpPr>
          <p:cNvPr id="3" name="Subtitle 2"/>
          <p:cNvSpPr>
            <a:spLocks noGrp="1"/>
          </p:cNvSpPr>
          <p:nvPr>
            <p:ph type="subTitle" idx="1"/>
          </p:nvPr>
        </p:nvSpPr>
        <p:spPr/>
        <p:txBody>
          <a:bodyPr/>
          <a:lstStyle/>
          <a:p>
            <a:r>
              <a:rPr lang="en-US" dirty="0"/>
              <a:t>ENPM 685</a:t>
            </a:r>
          </a:p>
          <a:p>
            <a:endParaRPr lang="en-US" dirty="0"/>
          </a:p>
        </p:txBody>
      </p:sp>
    </p:spTree>
    <p:extLst>
      <p:ext uri="{BB962C8B-B14F-4D97-AF65-F5344CB8AC3E}">
        <p14:creationId xmlns:p14="http://schemas.microsoft.com/office/powerpoint/2010/main" val="31195688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BF5AB-802A-5A46-8804-0741075CF130}"/>
              </a:ext>
            </a:extLst>
          </p:cNvPr>
          <p:cNvSpPr>
            <a:spLocks noGrp="1"/>
          </p:cNvSpPr>
          <p:nvPr>
            <p:ph type="title"/>
          </p:nvPr>
        </p:nvSpPr>
        <p:spPr/>
        <p:txBody>
          <a:bodyPr/>
          <a:lstStyle/>
          <a:p>
            <a:r>
              <a:rPr lang="en-US" dirty="0"/>
              <a:t>Enumeration</a:t>
            </a:r>
          </a:p>
        </p:txBody>
      </p:sp>
      <p:sp>
        <p:nvSpPr>
          <p:cNvPr id="3" name="Content Placeholder 2">
            <a:extLst>
              <a:ext uri="{FF2B5EF4-FFF2-40B4-BE49-F238E27FC236}">
                <a16:creationId xmlns:a16="http://schemas.microsoft.com/office/drawing/2014/main" id="{76C09D35-0BB4-3042-AB69-CE3D4B92C500}"/>
              </a:ext>
            </a:extLst>
          </p:cNvPr>
          <p:cNvSpPr>
            <a:spLocks noGrp="1"/>
          </p:cNvSpPr>
          <p:nvPr>
            <p:ph idx="1"/>
          </p:nvPr>
        </p:nvSpPr>
        <p:spPr/>
        <p:txBody>
          <a:bodyPr>
            <a:normAutofit/>
          </a:bodyPr>
          <a:lstStyle/>
          <a:p>
            <a:r>
              <a:rPr lang="en-US" sz="4000" dirty="0"/>
              <a:t>Scanning a system and finding all useful information (port open, service details, etc.) to further the penetration tester’s goal of finding a way into a system</a:t>
            </a:r>
          </a:p>
        </p:txBody>
      </p:sp>
    </p:spTree>
    <p:extLst>
      <p:ext uri="{BB962C8B-B14F-4D97-AF65-F5344CB8AC3E}">
        <p14:creationId xmlns:p14="http://schemas.microsoft.com/office/powerpoint/2010/main" val="328956315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err="1"/>
              <a:t>Nikto</a:t>
            </a:r>
            <a:r>
              <a:rPr lang="en-US" sz="4400" dirty="0"/>
              <a:t> </a:t>
            </a:r>
            <a:r>
              <a:rPr lang="en-US" sz="4400" dirty="0" err="1"/>
              <a:t>Auth</a:t>
            </a:r>
            <a:r>
              <a:rPr lang="en-US" sz="4400" dirty="0"/>
              <a:t> and </a:t>
            </a:r>
            <a:r>
              <a:rPr lang="en-US" sz="4400" dirty="0" err="1"/>
              <a:t>Communucation</a:t>
            </a:r>
            <a:endParaRPr lang="en-US" sz="4400" dirty="0"/>
          </a:p>
        </p:txBody>
      </p:sp>
      <p:sp>
        <p:nvSpPr>
          <p:cNvPr id="3" name="Content Placeholder 2"/>
          <p:cNvSpPr>
            <a:spLocks noGrp="1"/>
          </p:cNvSpPr>
          <p:nvPr>
            <p:ph idx="1"/>
          </p:nvPr>
        </p:nvSpPr>
        <p:spPr/>
        <p:txBody>
          <a:bodyPr>
            <a:normAutofit lnSpcReduction="10000"/>
          </a:bodyPr>
          <a:lstStyle/>
          <a:p>
            <a:r>
              <a:rPr lang="en-US" sz="2800" dirty="0"/>
              <a:t>Supports web </a:t>
            </a:r>
            <a:r>
              <a:rPr lang="en-US" sz="2800" dirty="0" err="1"/>
              <a:t>auth</a:t>
            </a:r>
            <a:r>
              <a:rPr lang="en-US" sz="2800" dirty="0"/>
              <a:t> (Basic </a:t>
            </a:r>
            <a:r>
              <a:rPr lang="en-US" sz="2800" dirty="0" err="1"/>
              <a:t>Auth</a:t>
            </a:r>
            <a:r>
              <a:rPr lang="en-US" sz="2800" dirty="0"/>
              <a:t> or NLTM)</a:t>
            </a:r>
          </a:p>
          <a:p>
            <a:r>
              <a:rPr lang="en-US" sz="2800" dirty="0"/>
              <a:t>Grabs and stores any cookies received</a:t>
            </a:r>
          </a:p>
          <a:p>
            <a:r>
              <a:rPr lang="en-US" sz="2800" dirty="0"/>
              <a:t>Supports a proxy with or w/o </a:t>
            </a:r>
            <a:r>
              <a:rPr lang="en-US" sz="2800" dirty="0" err="1"/>
              <a:t>auth</a:t>
            </a:r>
            <a:endParaRPr lang="en-US" sz="2800" dirty="0"/>
          </a:p>
          <a:p>
            <a:r>
              <a:rPr lang="en-US" sz="2800" dirty="0"/>
              <a:t>SSL Support</a:t>
            </a:r>
          </a:p>
          <a:p>
            <a:r>
              <a:rPr lang="en-US" sz="2800" dirty="0"/>
              <a:t>Supports user-defined plugins written in Perl</a:t>
            </a:r>
          </a:p>
          <a:p>
            <a:r>
              <a:rPr lang="en-US" sz="2800" dirty="0"/>
              <a:t>Mutation functionality </a:t>
            </a:r>
          </a:p>
          <a:p>
            <a:pPr lvl="1"/>
            <a:r>
              <a:rPr lang="en-US" sz="2800" dirty="0"/>
              <a:t>Sends requests using all combos of user-defined directories as well as discovered directories</a:t>
            </a:r>
          </a:p>
          <a:p>
            <a:pPr lvl="1"/>
            <a:r>
              <a:rPr lang="en-US" sz="2800" dirty="0"/>
              <a:t>Generates enormous amounts of traffic</a:t>
            </a:r>
          </a:p>
        </p:txBody>
      </p:sp>
    </p:spTree>
    <p:extLst>
      <p:ext uri="{BB962C8B-B14F-4D97-AF65-F5344CB8AC3E}">
        <p14:creationId xmlns:p14="http://schemas.microsoft.com/office/powerpoint/2010/main" val="36871334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8D0D9-19EC-D243-B69A-C0C60F7691FA}"/>
              </a:ext>
            </a:extLst>
          </p:cNvPr>
          <p:cNvSpPr>
            <a:spLocks noGrp="1"/>
          </p:cNvSpPr>
          <p:nvPr>
            <p:ph type="title"/>
          </p:nvPr>
        </p:nvSpPr>
        <p:spPr/>
        <p:txBody>
          <a:bodyPr/>
          <a:lstStyle/>
          <a:p>
            <a:r>
              <a:rPr lang="en-US" b="1" dirty="0" err="1">
                <a:solidFill>
                  <a:schemeClr val="tx1"/>
                </a:solidFill>
                <a:latin typeface="Consolas" panose="020B0609020204030204" pitchFamily="49" charset="0"/>
                <a:cs typeface="Consolas" panose="020B0609020204030204" pitchFamily="49" charset="0"/>
              </a:rPr>
              <a:t>nikto</a:t>
            </a:r>
            <a:r>
              <a:rPr lang="en-US" b="1" dirty="0">
                <a:solidFill>
                  <a:schemeClr val="tx1"/>
                </a:solidFill>
                <a:latin typeface="Consolas" panose="020B0609020204030204" pitchFamily="49" charset="0"/>
                <a:cs typeface="Consolas" panose="020B0609020204030204" pitchFamily="49" charset="0"/>
              </a:rPr>
              <a:t> –h </a:t>
            </a:r>
            <a:r>
              <a:rPr lang="en-US" b="1" i="1" dirty="0" err="1">
                <a:solidFill>
                  <a:schemeClr val="tx1"/>
                </a:solidFill>
                <a:latin typeface="Consolas" panose="020B0609020204030204" pitchFamily="49" charset="0"/>
                <a:cs typeface="Consolas" panose="020B0609020204030204" pitchFamily="49" charset="0"/>
              </a:rPr>
              <a:t>ubuntu.ip</a:t>
            </a:r>
            <a:endParaRPr lang="en-US" b="1" i="1" dirty="0">
              <a:solidFill>
                <a:schemeClr val="tx1"/>
              </a:solidFill>
              <a:latin typeface="Consolas" panose="020B0609020204030204" pitchFamily="49" charset="0"/>
              <a:cs typeface="Consolas" panose="020B0609020204030204" pitchFamily="49" charset="0"/>
            </a:endParaRPr>
          </a:p>
        </p:txBody>
      </p:sp>
      <p:pic>
        <p:nvPicPr>
          <p:cNvPr id="5" name="Content Placeholder 4">
            <a:extLst>
              <a:ext uri="{FF2B5EF4-FFF2-40B4-BE49-F238E27FC236}">
                <a16:creationId xmlns:a16="http://schemas.microsoft.com/office/drawing/2014/main" id="{B8BAD7A6-AF31-794B-BD36-CC638A4987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0203" y="1180652"/>
            <a:ext cx="6057877" cy="5590252"/>
          </a:xfrm>
        </p:spPr>
      </p:pic>
    </p:spTree>
    <p:extLst>
      <p:ext uri="{BB962C8B-B14F-4D97-AF65-F5344CB8AC3E}">
        <p14:creationId xmlns:p14="http://schemas.microsoft.com/office/powerpoint/2010/main" val="373640834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C079E-3643-324E-803E-2D6855D387B8}"/>
              </a:ext>
            </a:extLst>
          </p:cNvPr>
          <p:cNvSpPr>
            <a:spLocks noGrp="1"/>
          </p:cNvSpPr>
          <p:nvPr>
            <p:ph type="title"/>
          </p:nvPr>
        </p:nvSpPr>
        <p:spPr/>
        <p:txBody>
          <a:bodyPr/>
          <a:lstStyle/>
          <a:p>
            <a:r>
              <a:rPr lang="en-US" dirty="0" err="1"/>
              <a:t>Nikto</a:t>
            </a:r>
            <a:r>
              <a:rPr lang="en-US" dirty="0"/>
              <a:t> results (on Ubuntu VM)</a:t>
            </a:r>
          </a:p>
        </p:txBody>
      </p:sp>
      <p:sp>
        <p:nvSpPr>
          <p:cNvPr id="3" name="Content Placeholder 2">
            <a:extLst>
              <a:ext uri="{FF2B5EF4-FFF2-40B4-BE49-F238E27FC236}">
                <a16:creationId xmlns:a16="http://schemas.microsoft.com/office/drawing/2014/main" id="{7388A87A-3FC4-C54E-BC92-887592CE01C0}"/>
              </a:ext>
            </a:extLst>
          </p:cNvPr>
          <p:cNvSpPr>
            <a:spLocks noGrp="1"/>
          </p:cNvSpPr>
          <p:nvPr>
            <p:ph idx="1"/>
          </p:nvPr>
        </p:nvSpPr>
        <p:spPr/>
        <p:txBody>
          <a:bodyPr>
            <a:normAutofit/>
          </a:bodyPr>
          <a:lstStyle/>
          <a:p>
            <a:r>
              <a:rPr lang="en-US" sz="3200" b="1" dirty="0"/>
              <a:t>/</a:t>
            </a:r>
            <a:r>
              <a:rPr lang="en-US" sz="3200" b="1" dirty="0" err="1"/>
              <a:t>info.php</a:t>
            </a:r>
            <a:r>
              <a:rPr lang="en-US" sz="3200" b="1" dirty="0"/>
              <a:t> </a:t>
            </a:r>
            <a:r>
              <a:rPr lang="en-US" sz="3200" dirty="0"/>
              <a:t>= PHP info file</a:t>
            </a:r>
          </a:p>
          <a:p>
            <a:r>
              <a:rPr lang="en-US" sz="3200" b="1" dirty="0"/>
              <a:t>/admin </a:t>
            </a:r>
            <a:r>
              <a:rPr lang="en-US" sz="3200" dirty="0"/>
              <a:t>exists (possible admin web UI?)</a:t>
            </a:r>
          </a:p>
          <a:p>
            <a:endParaRPr lang="en-US" sz="3200" dirty="0"/>
          </a:p>
          <a:p>
            <a:r>
              <a:rPr lang="en-US" sz="3200" dirty="0"/>
              <a:t>While you could check these things manually this does speed things up significantly.</a:t>
            </a:r>
          </a:p>
        </p:txBody>
      </p:sp>
    </p:spTree>
    <p:extLst>
      <p:ext uri="{BB962C8B-B14F-4D97-AF65-F5344CB8AC3E}">
        <p14:creationId xmlns:p14="http://schemas.microsoft.com/office/powerpoint/2010/main" val="246016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WPScan</a:t>
            </a:r>
            <a:endParaRPr lang="en-US" dirty="0"/>
          </a:p>
        </p:txBody>
      </p:sp>
      <p:sp>
        <p:nvSpPr>
          <p:cNvPr id="3" name="Content Placeholder 2"/>
          <p:cNvSpPr>
            <a:spLocks noGrp="1"/>
          </p:cNvSpPr>
          <p:nvPr>
            <p:ph idx="1"/>
          </p:nvPr>
        </p:nvSpPr>
        <p:spPr/>
        <p:txBody>
          <a:bodyPr>
            <a:normAutofit/>
          </a:bodyPr>
          <a:lstStyle/>
          <a:p>
            <a:r>
              <a:rPr lang="en-US" sz="2800" dirty="0" err="1"/>
              <a:t>wpscan.org</a:t>
            </a:r>
            <a:endParaRPr lang="en-US" sz="2800" dirty="0"/>
          </a:p>
          <a:p>
            <a:r>
              <a:rPr lang="en-US" sz="2800" dirty="0"/>
              <a:t>Written in Ruby</a:t>
            </a:r>
          </a:p>
          <a:p>
            <a:r>
              <a:rPr lang="en-US" sz="2800" dirty="0"/>
              <a:t>Included with Kali Linux</a:t>
            </a:r>
          </a:p>
          <a:p>
            <a:r>
              <a:rPr lang="en-US" sz="2800" b="1" dirty="0" err="1">
                <a:latin typeface="Consolas" panose="020B0609020204030204" pitchFamily="49" charset="0"/>
                <a:cs typeface="Consolas" panose="020B0609020204030204" pitchFamily="49" charset="0"/>
              </a:rPr>
              <a:t>wpscan</a:t>
            </a:r>
            <a:r>
              <a:rPr lang="en-US" sz="2800" b="1" dirty="0">
                <a:latin typeface="Consolas" panose="020B0609020204030204" pitchFamily="49" charset="0"/>
                <a:cs typeface="Consolas" panose="020B0609020204030204" pitchFamily="49" charset="0"/>
              </a:rPr>
              <a:t> –update</a:t>
            </a:r>
          </a:p>
          <a:p>
            <a:r>
              <a:rPr lang="en-US" sz="2800" b="1" dirty="0" err="1">
                <a:latin typeface="Consolas" panose="020B0609020204030204" pitchFamily="49" charset="0"/>
                <a:cs typeface="Consolas" panose="020B0609020204030204" pitchFamily="49" charset="0"/>
              </a:rPr>
              <a:t>wpscan</a:t>
            </a:r>
            <a:r>
              <a:rPr lang="en-US" sz="2800" b="1" dirty="0">
                <a:latin typeface="Consolas" panose="020B0609020204030204" pitchFamily="49" charset="0"/>
                <a:cs typeface="Consolas" panose="020B0609020204030204" pitchFamily="49" charset="0"/>
              </a:rPr>
              <a:t> –r –u </a:t>
            </a:r>
            <a:r>
              <a:rPr lang="en-US" sz="2800" b="1" i="1" dirty="0">
                <a:latin typeface="Consolas" panose="020B0609020204030204" pitchFamily="49" charset="0"/>
                <a:cs typeface="Consolas" panose="020B0609020204030204" pitchFamily="49" charset="0"/>
              </a:rPr>
              <a:t>URL</a:t>
            </a:r>
          </a:p>
          <a:p>
            <a:r>
              <a:rPr lang="en-US" sz="2800" b="1" dirty="0" err="1">
                <a:latin typeface="Consolas" panose="020B0609020204030204" pitchFamily="49" charset="0"/>
                <a:cs typeface="Consolas" panose="020B0609020204030204" pitchFamily="49" charset="0"/>
              </a:rPr>
              <a:t>wpscan</a:t>
            </a:r>
            <a:r>
              <a:rPr lang="en-US" sz="2800" b="1" dirty="0">
                <a:latin typeface="Consolas" panose="020B0609020204030204" pitchFamily="49" charset="0"/>
                <a:cs typeface="Consolas" panose="020B0609020204030204" pitchFamily="49" charset="0"/>
              </a:rPr>
              <a:t> –r –u </a:t>
            </a:r>
            <a:r>
              <a:rPr lang="en-US" sz="2800" b="1" i="1" dirty="0">
                <a:latin typeface="Consolas" panose="020B0609020204030204" pitchFamily="49" charset="0"/>
                <a:cs typeface="Consolas" panose="020B0609020204030204" pitchFamily="49" charset="0"/>
              </a:rPr>
              <a:t>URL</a:t>
            </a:r>
            <a:r>
              <a:rPr lang="en-US" sz="2800" b="1" dirty="0">
                <a:latin typeface="Consolas" panose="020B0609020204030204" pitchFamily="49" charset="0"/>
                <a:cs typeface="Consolas" panose="020B0609020204030204" pitchFamily="49" charset="0"/>
              </a:rPr>
              <a:t> --enumerate</a:t>
            </a:r>
          </a:p>
        </p:txBody>
      </p:sp>
    </p:spTree>
    <p:extLst>
      <p:ext uri="{BB962C8B-B14F-4D97-AF65-F5344CB8AC3E}">
        <p14:creationId xmlns:p14="http://schemas.microsoft.com/office/powerpoint/2010/main" val="39678157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WPScan</a:t>
            </a:r>
            <a:r>
              <a:rPr lang="en-US" dirty="0"/>
              <a:t> Demo</a:t>
            </a:r>
          </a:p>
        </p:txBody>
      </p:sp>
      <p:sp>
        <p:nvSpPr>
          <p:cNvPr id="3" name="Content Placeholder 2"/>
          <p:cNvSpPr>
            <a:spLocks noGrp="1"/>
          </p:cNvSpPr>
          <p:nvPr>
            <p:ph idx="1"/>
          </p:nvPr>
        </p:nvSpPr>
        <p:spPr/>
        <p:txBody>
          <a:bodyPr>
            <a:normAutofit/>
          </a:bodyPr>
          <a:lstStyle/>
          <a:p>
            <a:pPr marL="114300" indent="0">
              <a:buNone/>
            </a:pPr>
            <a:r>
              <a:rPr lang="en-US" sz="3200" b="1" dirty="0" err="1">
                <a:latin typeface="Consolas" panose="020B0609020204030204" pitchFamily="49" charset="0"/>
                <a:cs typeface="Consolas" panose="020B0609020204030204" pitchFamily="49" charset="0"/>
              </a:rPr>
              <a:t>wpscan</a:t>
            </a:r>
            <a:r>
              <a:rPr lang="en-US" sz="3200" b="1" dirty="0">
                <a:latin typeface="Consolas" panose="020B0609020204030204" pitchFamily="49" charset="0"/>
                <a:cs typeface="Consolas" panose="020B0609020204030204" pitchFamily="49" charset="0"/>
              </a:rPr>
              <a:t> –update</a:t>
            </a:r>
            <a:endParaRPr lang="en-US" sz="3200" dirty="0">
              <a:latin typeface="Consolas" panose="020B0609020204030204" pitchFamily="49" charset="0"/>
              <a:cs typeface="Consolas" panose="020B0609020204030204" pitchFamily="49" charset="0"/>
            </a:endParaRPr>
          </a:p>
          <a:p>
            <a:pPr marL="114300" indent="0">
              <a:buNone/>
            </a:pPr>
            <a:endParaRPr lang="en-US" sz="3200" dirty="0">
              <a:latin typeface="Consolas" panose="020B0609020204030204" pitchFamily="49" charset="0"/>
              <a:cs typeface="Consolas" panose="020B0609020204030204" pitchFamily="49" charset="0"/>
            </a:endParaRPr>
          </a:p>
          <a:p>
            <a:pPr marL="114300" indent="0">
              <a:buNone/>
            </a:pPr>
            <a:r>
              <a:rPr lang="en-US" sz="3200" b="1" dirty="0" err="1">
                <a:latin typeface="Consolas" panose="020B0609020204030204" pitchFamily="49" charset="0"/>
                <a:cs typeface="Consolas" panose="020B0609020204030204" pitchFamily="49" charset="0"/>
              </a:rPr>
              <a:t>wpscan</a:t>
            </a:r>
            <a:r>
              <a:rPr lang="en-US" sz="3200" b="1" dirty="0">
                <a:latin typeface="Consolas" panose="020B0609020204030204" pitchFamily="49" charset="0"/>
                <a:cs typeface="Consolas" panose="020B0609020204030204" pitchFamily="49" charset="0"/>
              </a:rPr>
              <a:t> -u http://</a:t>
            </a:r>
            <a:r>
              <a:rPr lang="en-US" sz="3200" b="1" i="1" dirty="0" err="1">
                <a:latin typeface="Consolas" panose="020B0609020204030204" pitchFamily="49" charset="0"/>
                <a:cs typeface="Consolas" panose="020B0609020204030204" pitchFamily="49" charset="0"/>
              </a:rPr>
              <a:t>msmc.umd.edu</a:t>
            </a:r>
            <a:endParaRPr lang="en-US" sz="3200" dirty="0">
              <a:latin typeface="Consolas" panose="020B0609020204030204" pitchFamily="49" charset="0"/>
              <a:cs typeface="Consolas" panose="020B0609020204030204" pitchFamily="49" charset="0"/>
            </a:endParaRPr>
          </a:p>
          <a:p>
            <a:endParaRPr lang="en-US" sz="3200" dirty="0"/>
          </a:p>
        </p:txBody>
      </p:sp>
    </p:spTree>
    <p:extLst>
      <p:ext uri="{BB962C8B-B14F-4D97-AF65-F5344CB8AC3E}">
        <p14:creationId xmlns:p14="http://schemas.microsoft.com/office/powerpoint/2010/main" val="19633885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E87F7-DA52-2049-ADFC-9943CEF1AB58}"/>
              </a:ext>
            </a:extLst>
          </p:cNvPr>
          <p:cNvSpPr>
            <a:spLocks noGrp="1"/>
          </p:cNvSpPr>
          <p:nvPr>
            <p:ph type="title"/>
          </p:nvPr>
        </p:nvSpPr>
        <p:spPr/>
        <p:txBody>
          <a:bodyPr/>
          <a:lstStyle/>
          <a:p>
            <a:r>
              <a:rPr lang="en-US" dirty="0"/>
              <a:t> </a:t>
            </a:r>
          </a:p>
        </p:txBody>
      </p:sp>
      <p:pic>
        <p:nvPicPr>
          <p:cNvPr id="5" name="Content Placeholder 4">
            <a:extLst>
              <a:ext uri="{FF2B5EF4-FFF2-40B4-BE49-F238E27FC236}">
                <a16:creationId xmlns:a16="http://schemas.microsoft.com/office/drawing/2014/main" id="{9DBABE1A-3FA1-3D43-8F32-DD92112300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2467" y="-1"/>
            <a:ext cx="4656818" cy="6830001"/>
          </a:xfrm>
        </p:spPr>
      </p:pic>
    </p:spTree>
    <p:extLst>
      <p:ext uri="{BB962C8B-B14F-4D97-AF65-F5344CB8AC3E}">
        <p14:creationId xmlns:p14="http://schemas.microsoft.com/office/powerpoint/2010/main" val="30613281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3F8D8-A4CD-9C40-9918-369CCC202D56}"/>
              </a:ext>
            </a:extLst>
          </p:cNvPr>
          <p:cNvSpPr>
            <a:spLocks noGrp="1"/>
          </p:cNvSpPr>
          <p:nvPr>
            <p:ph type="title"/>
          </p:nvPr>
        </p:nvSpPr>
        <p:spPr/>
        <p:txBody>
          <a:bodyPr/>
          <a:lstStyle/>
          <a:p>
            <a:r>
              <a:rPr lang="en-US" dirty="0"/>
              <a:t> </a:t>
            </a:r>
          </a:p>
        </p:txBody>
      </p:sp>
      <p:pic>
        <p:nvPicPr>
          <p:cNvPr id="5" name="Content Placeholder 4">
            <a:extLst>
              <a:ext uri="{FF2B5EF4-FFF2-40B4-BE49-F238E27FC236}">
                <a16:creationId xmlns:a16="http://schemas.microsoft.com/office/drawing/2014/main" id="{9C9BB8D7-C6DB-7F46-9A04-C3ECF37D0E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8001" y="0"/>
            <a:ext cx="6101983" cy="6303981"/>
          </a:xfrm>
        </p:spPr>
      </p:pic>
      <p:sp>
        <p:nvSpPr>
          <p:cNvPr id="6" name="TextBox 5">
            <a:extLst>
              <a:ext uri="{FF2B5EF4-FFF2-40B4-BE49-F238E27FC236}">
                <a16:creationId xmlns:a16="http://schemas.microsoft.com/office/drawing/2014/main" id="{17C921BC-9A5C-0149-BB71-B1AE70688D56}"/>
              </a:ext>
            </a:extLst>
          </p:cNvPr>
          <p:cNvSpPr txBox="1"/>
          <p:nvPr/>
        </p:nvSpPr>
        <p:spPr>
          <a:xfrm>
            <a:off x="1161826" y="6390042"/>
            <a:ext cx="6260950" cy="365760"/>
          </a:xfrm>
          <a:prstGeom prst="rect">
            <a:avLst/>
          </a:prstGeom>
          <a:noFill/>
        </p:spPr>
        <p:txBody>
          <a:bodyPr wrap="square" rtlCol="0">
            <a:spAutoFit/>
          </a:bodyPr>
          <a:lstStyle/>
          <a:p>
            <a:r>
              <a:rPr lang="en-US" dirty="0">
                <a:hlinkClick r:id="rId3"/>
              </a:rPr>
              <a:t>http://msmc.umd.edu/readme.html</a:t>
            </a:r>
            <a:r>
              <a:rPr lang="en-US" dirty="0"/>
              <a:t> </a:t>
            </a:r>
          </a:p>
        </p:txBody>
      </p:sp>
    </p:spTree>
    <p:extLst>
      <p:ext uri="{BB962C8B-B14F-4D97-AF65-F5344CB8AC3E}">
        <p14:creationId xmlns:p14="http://schemas.microsoft.com/office/powerpoint/2010/main" val="220040111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477"/>
            <a:ext cx="8229600" cy="1143000"/>
          </a:xfrm>
        </p:spPr>
        <p:txBody>
          <a:bodyPr/>
          <a:lstStyle/>
          <a:p>
            <a:r>
              <a:rPr lang="en-US"/>
              <a:t>Homework #2</a:t>
            </a:r>
            <a:endParaRPr lang="en-US" dirty="0"/>
          </a:p>
        </p:txBody>
      </p:sp>
      <p:sp>
        <p:nvSpPr>
          <p:cNvPr id="3" name="Content Placeholder 2"/>
          <p:cNvSpPr>
            <a:spLocks noGrp="1"/>
          </p:cNvSpPr>
          <p:nvPr>
            <p:ph idx="1"/>
          </p:nvPr>
        </p:nvSpPr>
        <p:spPr/>
        <p:txBody>
          <a:bodyPr>
            <a:normAutofit/>
          </a:bodyPr>
          <a:lstStyle/>
          <a:p>
            <a:r>
              <a:rPr lang="en-US" sz="2800" b="1" dirty="0"/>
              <a:t>Part 1 – Google-Fu / OSINT-Fu</a:t>
            </a:r>
          </a:p>
          <a:p>
            <a:pPr lvl="1"/>
            <a:r>
              <a:rPr lang="en-US" sz="2800" dirty="0"/>
              <a:t>Do some searching and submit the answers</a:t>
            </a:r>
          </a:p>
          <a:p>
            <a:pPr lvl="1"/>
            <a:endParaRPr lang="en-US" sz="2800" dirty="0"/>
          </a:p>
          <a:p>
            <a:r>
              <a:rPr lang="en-US" sz="2800" b="1" dirty="0"/>
              <a:t>Part 2 – Vulnerability Scanning </a:t>
            </a:r>
          </a:p>
          <a:p>
            <a:pPr lvl="1"/>
            <a:r>
              <a:rPr lang="en-US" sz="2800" dirty="0"/>
              <a:t>Scan your Ubuntu VM with a credentialed scan, compare with your uncredentialed scan from class and interpret the results </a:t>
            </a:r>
          </a:p>
        </p:txBody>
      </p:sp>
    </p:spTree>
    <p:extLst>
      <p:ext uri="{BB962C8B-B14F-4D97-AF65-F5344CB8AC3E}">
        <p14:creationId xmlns:p14="http://schemas.microsoft.com/office/powerpoint/2010/main" val="677237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Recon</a:t>
            </a:r>
          </a:p>
        </p:txBody>
      </p:sp>
      <p:sp>
        <p:nvSpPr>
          <p:cNvPr id="3" name="Content Placeholder 2"/>
          <p:cNvSpPr>
            <a:spLocks noGrp="1"/>
          </p:cNvSpPr>
          <p:nvPr>
            <p:ph idx="1"/>
          </p:nvPr>
        </p:nvSpPr>
        <p:spPr/>
        <p:txBody>
          <a:bodyPr>
            <a:normAutofit/>
          </a:bodyPr>
          <a:lstStyle/>
          <a:p>
            <a:r>
              <a:rPr lang="en-US" sz="3200" b="1" dirty="0" err="1">
                <a:latin typeface="Consolas" panose="020B0609020204030204" pitchFamily="49" charset="0"/>
                <a:cs typeface="Consolas" panose="020B0609020204030204" pitchFamily="49" charset="0"/>
              </a:rPr>
              <a:t>whois</a:t>
            </a:r>
            <a:endParaRPr lang="en-US" sz="3200" b="1" dirty="0">
              <a:latin typeface="Consolas" panose="020B0609020204030204" pitchFamily="49" charset="0"/>
              <a:cs typeface="Consolas" panose="020B0609020204030204" pitchFamily="49" charset="0"/>
            </a:endParaRPr>
          </a:p>
          <a:p>
            <a:r>
              <a:rPr lang="en-US" sz="3200" dirty="0"/>
              <a:t>DNS Zone Transfer</a:t>
            </a:r>
          </a:p>
          <a:p>
            <a:r>
              <a:rPr lang="en-US" sz="3200" dirty="0"/>
              <a:t>Google!</a:t>
            </a:r>
          </a:p>
          <a:p>
            <a:r>
              <a:rPr lang="en-US" sz="3200" dirty="0"/>
              <a:t>Google Dorking</a:t>
            </a:r>
          </a:p>
          <a:p>
            <a:r>
              <a:rPr lang="en-US" sz="3200" dirty="0"/>
              <a:t>OSINT</a:t>
            </a:r>
          </a:p>
        </p:txBody>
      </p:sp>
    </p:spTree>
    <p:extLst>
      <p:ext uri="{BB962C8B-B14F-4D97-AF65-F5344CB8AC3E}">
        <p14:creationId xmlns:p14="http://schemas.microsoft.com/office/powerpoint/2010/main" val="507794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Recon</a:t>
            </a:r>
          </a:p>
        </p:txBody>
      </p:sp>
      <p:sp>
        <p:nvSpPr>
          <p:cNvPr id="3" name="Content Placeholder 2"/>
          <p:cNvSpPr>
            <a:spLocks noGrp="1"/>
          </p:cNvSpPr>
          <p:nvPr>
            <p:ph idx="1"/>
          </p:nvPr>
        </p:nvSpPr>
        <p:spPr/>
        <p:txBody>
          <a:bodyPr>
            <a:normAutofit/>
          </a:bodyPr>
          <a:lstStyle/>
          <a:p>
            <a:pPr marL="114300" indent="0">
              <a:buNone/>
            </a:pPr>
            <a:r>
              <a:rPr lang="en-US" sz="2800" b="1" dirty="0" err="1">
                <a:latin typeface="Consolas" panose="020B0609020204030204" pitchFamily="49" charset="0"/>
                <a:cs typeface="Consolas" panose="020B0609020204030204" pitchFamily="49" charset="0"/>
              </a:rPr>
              <a:t>whois</a:t>
            </a:r>
            <a:r>
              <a:rPr lang="en-US" sz="2800" b="1" dirty="0">
                <a:latin typeface="Consolas" panose="020B0609020204030204" pitchFamily="49" charset="0"/>
                <a:cs typeface="Consolas" panose="020B0609020204030204" pitchFamily="49" charset="0"/>
              </a:rPr>
              <a:t> </a:t>
            </a:r>
            <a:r>
              <a:rPr lang="en-US" sz="2800" b="1" i="1" dirty="0">
                <a:latin typeface="Consolas" panose="020B0609020204030204" pitchFamily="49" charset="0"/>
                <a:cs typeface="Consolas" panose="020B0609020204030204" pitchFamily="49" charset="0"/>
              </a:rPr>
              <a:t>domain</a:t>
            </a:r>
          </a:p>
        </p:txBody>
      </p:sp>
      <p:pic>
        <p:nvPicPr>
          <p:cNvPr id="4" name="Picture 3" descr="Screen Shot 2015-07-08 at 2.32.3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2892" y="949550"/>
            <a:ext cx="4233292" cy="5451250"/>
          </a:xfrm>
          <a:prstGeom prst="rect">
            <a:avLst/>
          </a:prstGeom>
        </p:spPr>
      </p:pic>
    </p:spTree>
    <p:extLst>
      <p:ext uri="{BB962C8B-B14F-4D97-AF65-F5344CB8AC3E}">
        <p14:creationId xmlns:p14="http://schemas.microsoft.com/office/powerpoint/2010/main" val="3068370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52F47-53B5-5440-A939-E148FFE93FD5}"/>
              </a:ext>
            </a:extLst>
          </p:cNvPr>
          <p:cNvSpPr>
            <a:spLocks noGrp="1"/>
          </p:cNvSpPr>
          <p:nvPr>
            <p:ph type="title"/>
          </p:nvPr>
        </p:nvSpPr>
        <p:spPr/>
        <p:txBody>
          <a:bodyPr/>
          <a:lstStyle/>
          <a:p>
            <a:r>
              <a:rPr lang="en-US" dirty="0"/>
              <a:t>Recon DNS</a:t>
            </a:r>
          </a:p>
        </p:txBody>
      </p:sp>
      <p:sp>
        <p:nvSpPr>
          <p:cNvPr id="3" name="Content Placeholder 2">
            <a:extLst>
              <a:ext uri="{FF2B5EF4-FFF2-40B4-BE49-F238E27FC236}">
                <a16:creationId xmlns:a16="http://schemas.microsoft.com/office/drawing/2014/main" id="{3697EEE8-DE8C-C848-AA0B-83ECE1616781}"/>
              </a:ext>
            </a:extLst>
          </p:cNvPr>
          <p:cNvSpPr>
            <a:spLocks noGrp="1"/>
          </p:cNvSpPr>
          <p:nvPr>
            <p:ph idx="1"/>
          </p:nvPr>
        </p:nvSpPr>
        <p:spPr>
          <a:xfrm>
            <a:off x="0" y="1194358"/>
            <a:ext cx="7620000" cy="4800600"/>
          </a:xfrm>
        </p:spPr>
        <p:txBody>
          <a:bodyPr/>
          <a:lstStyle/>
          <a:p>
            <a:r>
              <a:rPr lang="en-US" b="1" dirty="0">
                <a:latin typeface="Consolas" panose="020B0609020204030204" pitchFamily="49" charset="0"/>
                <a:cs typeface="Consolas" panose="020B0609020204030204" pitchFamily="49" charset="0"/>
              </a:rPr>
              <a:t>dig</a:t>
            </a:r>
            <a:r>
              <a:rPr lang="en-US" dirty="0"/>
              <a:t> is your friend.</a:t>
            </a:r>
          </a:p>
          <a:p>
            <a:r>
              <a:rPr lang="en-US" dirty="0"/>
              <a:t>Specify what type of DNS records to use with </a:t>
            </a:r>
            <a:r>
              <a:rPr lang="en-US" b="1" dirty="0">
                <a:latin typeface="Consolas" panose="020B0609020204030204" pitchFamily="49" charset="0"/>
                <a:cs typeface="Consolas" panose="020B0609020204030204" pitchFamily="49" charset="0"/>
              </a:rPr>
              <a:t>–t</a:t>
            </a:r>
          </a:p>
          <a:p>
            <a:r>
              <a:rPr lang="en-US" dirty="0">
                <a:latin typeface="Consolas" panose="020B0609020204030204" pitchFamily="49" charset="0"/>
                <a:cs typeface="Consolas" panose="020B0609020204030204" pitchFamily="49" charset="0"/>
              </a:rPr>
              <a:t>Examples:</a:t>
            </a:r>
          </a:p>
          <a:p>
            <a:pPr lvl="1"/>
            <a:r>
              <a:rPr lang="en-US" b="1" dirty="0">
                <a:latin typeface="Consolas" panose="020B0609020204030204" pitchFamily="49" charset="0"/>
                <a:cs typeface="Consolas" panose="020B0609020204030204" pitchFamily="49" charset="0"/>
              </a:rPr>
              <a:t>-t MX </a:t>
            </a:r>
            <a:r>
              <a:rPr lang="en-US" dirty="0"/>
              <a:t>to find Mail Servers</a:t>
            </a:r>
          </a:p>
          <a:p>
            <a:pPr lvl="1"/>
            <a:r>
              <a:rPr lang="en-US" b="1" dirty="0">
                <a:latin typeface="Consolas" panose="020B0609020204030204" pitchFamily="49" charset="0"/>
                <a:cs typeface="Consolas" panose="020B0609020204030204" pitchFamily="49" charset="0"/>
              </a:rPr>
              <a:t>-t AXFR </a:t>
            </a:r>
            <a:r>
              <a:rPr lang="en-US" dirty="0"/>
              <a:t>to perform a zone transfer</a:t>
            </a:r>
          </a:p>
          <a:p>
            <a:pPr lvl="1"/>
            <a:r>
              <a:rPr lang="en-US" b="1" dirty="0">
                <a:latin typeface="Consolas" panose="020B0609020204030204" pitchFamily="49" charset="0"/>
                <a:cs typeface="Consolas" panose="020B0609020204030204" pitchFamily="49" charset="0"/>
              </a:rPr>
              <a:t>-t ANY </a:t>
            </a:r>
            <a:r>
              <a:rPr lang="en-US" dirty="0"/>
              <a:t>to get any record</a:t>
            </a:r>
            <a:endParaRPr lang="en-US" b="1" dirty="0"/>
          </a:p>
        </p:txBody>
      </p:sp>
      <p:pic>
        <p:nvPicPr>
          <p:cNvPr id="5" name="Picture 4">
            <a:extLst>
              <a:ext uri="{FF2B5EF4-FFF2-40B4-BE49-F238E27FC236}">
                <a16:creationId xmlns:a16="http://schemas.microsoft.com/office/drawing/2014/main" id="{E859EC52-F1F7-BC47-8C4B-582B58C714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0374" y="3499158"/>
            <a:ext cx="6143625" cy="3358841"/>
          </a:xfrm>
          <a:prstGeom prst="rect">
            <a:avLst/>
          </a:prstGeom>
        </p:spPr>
      </p:pic>
    </p:spTree>
    <p:extLst>
      <p:ext uri="{BB962C8B-B14F-4D97-AF65-F5344CB8AC3E}">
        <p14:creationId xmlns:p14="http://schemas.microsoft.com/office/powerpoint/2010/main" val="2638335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Recon – DNS Zone transfer</a:t>
            </a:r>
          </a:p>
        </p:txBody>
      </p:sp>
      <p:sp>
        <p:nvSpPr>
          <p:cNvPr id="3" name="Content Placeholder 2"/>
          <p:cNvSpPr>
            <a:spLocks noGrp="1"/>
          </p:cNvSpPr>
          <p:nvPr>
            <p:ph idx="1"/>
          </p:nvPr>
        </p:nvSpPr>
        <p:spPr/>
        <p:txBody>
          <a:bodyPr/>
          <a:lstStyle/>
          <a:p>
            <a:r>
              <a:rPr lang="en-US" b="1" dirty="0">
                <a:latin typeface="Consolas" panose="020B0609020204030204" pitchFamily="49" charset="0"/>
                <a:cs typeface="Consolas" panose="020B0609020204030204" pitchFamily="49" charset="0"/>
              </a:rPr>
              <a:t>dig </a:t>
            </a:r>
            <a:r>
              <a:rPr lang="en-US" b="1" i="1" dirty="0">
                <a:latin typeface="Consolas" panose="020B0609020204030204" pitchFamily="49" charset="0"/>
                <a:cs typeface="Consolas" panose="020B0609020204030204" pitchFamily="49" charset="0"/>
              </a:rPr>
              <a:t>domain</a:t>
            </a:r>
            <a:r>
              <a:rPr lang="en-US" b="1" dirty="0">
                <a:latin typeface="Consolas" panose="020B0609020204030204" pitchFamily="49" charset="0"/>
                <a:cs typeface="Consolas" panose="020B0609020204030204" pitchFamily="49" charset="0"/>
              </a:rPr>
              <a:t> </a:t>
            </a:r>
            <a:r>
              <a:rPr lang="en-US" b="1" dirty="0" err="1">
                <a:latin typeface="Consolas" panose="020B0609020204030204" pitchFamily="49" charset="0"/>
                <a:cs typeface="Consolas" panose="020B0609020204030204" pitchFamily="49" charset="0"/>
              </a:rPr>
              <a:t>axfr</a:t>
            </a:r>
            <a:r>
              <a:rPr lang="en-US" b="1" dirty="0">
                <a:latin typeface="Consolas" panose="020B0609020204030204" pitchFamily="49" charset="0"/>
                <a:cs typeface="Consolas" panose="020B0609020204030204" pitchFamily="49" charset="0"/>
              </a:rPr>
              <a:t> </a:t>
            </a:r>
          </a:p>
          <a:p>
            <a:endParaRPr lang="en-US" dirty="0"/>
          </a:p>
          <a:p>
            <a:r>
              <a:rPr lang="en-US" dirty="0"/>
              <a:t>May not always work, but worth trying since there is a lot of valuable information inside of it!</a:t>
            </a:r>
          </a:p>
          <a:p>
            <a:endParaRPr lang="en-US" dirty="0"/>
          </a:p>
          <a:p>
            <a:r>
              <a:rPr lang="en-US" dirty="0"/>
              <a:t>You may have noticed </a:t>
            </a:r>
            <a:r>
              <a:rPr lang="en-US" b="1" dirty="0">
                <a:latin typeface="Consolas" panose="020B0609020204030204" pitchFamily="49" charset="0"/>
                <a:cs typeface="Consolas" panose="020B0609020204030204" pitchFamily="49" charset="0"/>
              </a:rPr>
              <a:t>dig </a:t>
            </a:r>
            <a:r>
              <a:rPr lang="en-US" b="1" dirty="0" err="1">
                <a:latin typeface="Consolas" panose="020B0609020204030204" pitchFamily="49" charset="0"/>
                <a:cs typeface="Consolas" panose="020B0609020204030204" pitchFamily="49" charset="0"/>
              </a:rPr>
              <a:t>domain.com</a:t>
            </a:r>
            <a:r>
              <a:rPr lang="en-US" b="1" dirty="0">
                <a:latin typeface="Consolas" panose="020B0609020204030204" pitchFamily="49" charset="0"/>
                <a:cs typeface="Consolas" panose="020B0609020204030204" pitchFamily="49" charset="0"/>
              </a:rPr>
              <a:t> </a:t>
            </a:r>
            <a:r>
              <a:rPr lang="en-US" b="1" dirty="0" err="1">
                <a:latin typeface="Consolas" panose="020B0609020204030204" pitchFamily="49" charset="0"/>
                <a:cs typeface="Consolas" panose="020B0609020204030204" pitchFamily="49" charset="0"/>
              </a:rPr>
              <a:t>axfr</a:t>
            </a:r>
            <a:r>
              <a:rPr lang="en-US" dirty="0"/>
              <a:t> works the same as </a:t>
            </a:r>
            <a:r>
              <a:rPr lang="en-US" b="1" dirty="0">
                <a:latin typeface="Consolas" panose="020B0609020204030204" pitchFamily="49" charset="0"/>
                <a:cs typeface="Consolas" panose="020B0609020204030204" pitchFamily="49" charset="0"/>
              </a:rPr>
              <a:t>dig –t AXFR </a:t>
            </a:r>
            <a:r>
              <a:rPr lang="en-US" b="1" dirty="0" err="1">
                <a:latin typeface="Consolas" panose="020B0609020204030204" pitchFamily="49" charset="0"/>
                <a:cs typeface="Consolas" panose="020B0609020204030204" pitchFamily="49" charset="0"/>
              </a:rPr>
              <a:t>domain.com</a:t>
            </a:r>
            <a:r>
              <a:rPr lang="en-US" dirty="0"/>
              <a:t> </a:t>
            </a:r>
          </a:p>
        </p:txBody>
      </p:sp>
    </p:spTree>
    <p:extLst>
      <p:ext uri="{BB962C8B-B14F-4D97-AF65-F5344CB8AC3E}">
        <p14:creationId xmlns:p14="http://schemas.microsoft.com/office/powerpoint/2010/main" val="348397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Recon – Google!</a:t>
            </a:r>
          </a:p>
        </p:txBody>
      </p:sp>
      <p:sp>
        <p:nvSpPr>
          <p:cNvPr id="3" name="Content Placeholder 2"/>
          <p:cNvSpPr>
            <a:spLocks noGrp="1"/>
          </p:cNvSpPr>
          <p:nvPr>
            <p:ph idx="1"/>
          </p:nvPr>
        </p:nvSpPr>
        <p:spPr>
          <a:xfrm>
            <a:off x="457200" y="1417638"/>
            <a:ext cx="7620000" cy="4800600"/>
          </a:xfrm>
        </p:spPr>
        <p:txBody>
          <a:bodyPr/>
          <a:lstStyle/>
          <a:p>
            <a:pPr marL="0" indent="0">
              <a:buNone/>
            </a:pPr>
            <a:r>
              <a:rPr lang="en-US" b="1" i="1" dirty="0">
                <a:latin typeface="Consolas" panose="020B0609020204030204" pitchFamily="49" charset="0"/>
                <a:cs typeface="Consolas" panose="020B0609020204030204" pitchFamily="49" charset="0"/>
              </a:rPr>
              <a:t>additional search terms </a:t>
            </a:r>
            <a:r>
              <a:rPr lang="en-US" b="1" dirty="0">
                <a:latin typeface="Consolas" panose="020B0609020204030204" pitchFamily="49" charset="0"/>
                <a:cs typeface="Consolas" panose="020B0609020204030204" pitchFamily="49" charset="0"/>
              </a:rPr>
              <a:t>site: </a:t>
            </a:r>
            <a:r>
              <a:rPr lang="en-US" b="1" i="1" dirty="0">
                <a:latin typeface="Consolas" panose="020B0609020204030204" pitchFamily="49" charset="0"/>
                <a:cs typeface="Consolas" panose="020B0609020204030204" pitchFamily="49" charset="0"/>
              </a:rPr>
              <a:t>domain</a:t>
            </a:r>
          </a:p>
        </p:txBody>
      </p:sp>
      <p:pic>
        <p:nvPicPr>
          <p:cNvPr id="4" name="Picture 3">
            <a:extLst>
              <a:ext uri="{FF2B5EF4-FFF2-40B4-BE49-F238E27FC236}">
                <a16:creationId xmlns:a16="http://schemas.microsoft.com/office/drawing/2014/main" id="{163A4E18-F74D-0A40-890E-F320FAAF3EFC}"/>
              </a:ext>
            </a:extLst>
          </p:cNvPr>
          <p:cNvPicPr>
            <a:picLocks noChangeAspect="1"/>
          </p:cNvPicPr>
          <p:nvPr/>
        </p:nvPicPr>
        <p:blipFill>
          <a:blip r:embed="rId2"/>
          <a:stretch>
            <a:fillRect/>
          </a:stretch>
        </p:blipFill>
        <p:spPr>
          <a:xfrm>
            <a:off x="0" y="1866261"/>
            <a:ext cx="9144000" cy="4991739"/>
          </a:xfrm>
          <a:prstGeom prst="rect">
            <a:avLst/>
          </a:prstGeom>
        </p:spPr>
      </p:pic>
    </p:spTree>
    <p:extLst>
      <p:ext uri="{BB962C8B-B14F-4D97-AF65-F5344CB8AC3E}">
        <p14:creationId xmlns:p14="http://schemas.microsoft.com/office/powerpoint/2010/main" val="65972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C411F-8593-224F-BDBC-48807A3CE217}"/>
              </a:ext>
            </a:extLst>
          </p:cNvPr>
          <p:cNvSpPr>
            <a:spLocks noGrp="1"/>
          </p:cNvSpPr>
          <p:nvPr>
            <p:ph type="title"/>
          </p:nvPr>
        </p:nvSpPr>
        <p:spPr/>
        <p:txBody>
          <a:bodyPr/>
          <a:lstStyle/>
          <a:p>
            <a:r>
              <a:rPr lang="en-US" dirty="0"/>
              <a:t>Recon – Google Dorking!</a:t>
            </a:r>
          </a:p>
        </p:txBody>
      </p:sp>
      <p:sp>
        <p:nvSpPr>
          <p:cNvPr id="3" name="Content Placeholder 2">
            <a:extLst>
              <a:ext uri="{FF2B5EF4-FFF2-40B4-BE49-F238E27FC236}">
                <a16:creationId xmlns:a16="http://schemas.microsoft.com/office/drawing/2014/main" id="{5415D350-8740-AF4B-BC17-D917BF3901C6}"/>
              </a:ext>
            </a:extLst>
          </p:cNvPr>
          <p:cNvSpPr>
            <a:spLocks noGrp="1"/>
          </p:cNvSpPr>
          <p:nvPr>
            <p:ph idx="1"/>
          </p:nvPr>
        </p:nvSpPr>
        <p:spPr/>
        <p:txBody>
          <a:bodyPr/>
          <a:lstStyle/>
          <a:p>
            <a:r>
              <a:rPr lang="en-US" b="1" dirty="0">
                <a:latin typeface="Consolas" panose="020B0609020204030204" pitchFamily="49" charset="0"/>
                <a:cs typeface="Consolas" panose="020B0609020204030204" pitchFamily="49" charset="0"/>
              </a:rPr>
              <a:t>site:</a:t>
            </a:r>
            <a:r>
              <a:rPr lang="en-US" dirty="0"/>
              <a:t>  searches only within given domain</a:t>
            </a:r>
          </a:p>
          <a:p>
            <a:r>
              <a:rPr lang="en-US" b="1" dirty="0">
                <a:latin typeface="Consolas" panose="020B0609020204030204" pitchFamily="49" charset="0"/>
                <a:cs typeface="Consolas" panose="020B0609020204030204" pitchFamily="49" charset="0"/>
              </a:rPr>
              <a:t>link: </a:t>
            </a:r>
            <a:r>
              <a:rPr lang="en-US" dirty="0"/>
              <a:t>shows sites linked to a given site (doesn’t mix with other directives)</a:t>
            </a:r>
          </a:p>
          <a:p>
            <a:r>
              <a:rPr lang="en-US" b="1" dirty="0" err="1">
                <a:latin typeface="Consolas" panose="020B0609020204030204" pitchFamily="49" charset="0"/>
                <a:cs typeface="Consolas" panose="020B0609020204030204" pitchFamily="49" charset="0"/>
              </a:rPr>
              <a:t>intitle</a:t>
            </a:r>
            <a:r>
              <a:rPr lang="en-US" b="1" dirty="0">
                <a:latin typeface="Consolas" panose="020B0609020204030204" pitchFamily="49" charset="0"/>
                <a:cs typeface="Consolas" panose="020B0609020204030204" pitchFamily="49" charset="0"/>
              </a:rPr>
              <a:t>: </a:t>
            </a:r>
            <a:r>
              <a:rPr lang="en-US" dirty="0"/>
              <a:t>shows pages with matching title</a:t>
            </a:r>
          </a:p>
          <a:p>
            <a:r>
              <a:rPr lang="en-US" b="1" dirty="0" err="1">
                <a:latin typeface="Consolas" panose="020B0609020204030204" pitchFamily="49" charset="0"/>
                <a:cs typeface="Consolas" panose="020B0609020204030204" pitchFamily="49" charset="0"/>
              </a:rPr>
              <a:t>inurl</a:t>
            </a:r>
            <a:r>
              <a:rPr lang="en-US" b="1" dirty="0">
                <a:latin typeface="Consolas" panose="020B0609020204030204" pitchFamily="49" charset="0"/>
                <a:cs typeface="Consolas" panose="020B0609020204030204" pitchFamily="49" charset="0"/>
              </a:rPr>
              <a:t>: </a:t>
            </a:r>
            <a:r>
              <a:rPr lang="en-US" dirty="0"/>
              <a:t>shows pages whose URL matches</a:t>
            </a:r>
          </a:p>
          <a:p>
            <a:r>
              <a:rPr lang="en-US" b="1" dirty="0">
                <a:latin typeface="Consolas" panose="020B0609020204030204" pitchFamily="49" charset="0"/>
                <a:cs typeface="Consolas" panose="020B0609020204030204" pitchFamily="49" charset="0"/>
              </a:rPr>
              <a:t>filetype: </a:t>
            </a:r>
            <a:r>
              <a:rPr lang="en-US" dirty="0"/>
              <a:t>search for a specific type of file </a:t>
            </a:r>
          </a:p>
          <a:p>
            <a:pPr lvl="1"/>
            <a:r>
              <a:rPr lang="en-US" b="1" dirty="0">
                <a:latin typeface="Consolas" panose="020B0609020204030204" pitchFamily="49" charset="0"/>
                <a:cs typeface="Consolas" panose="020B0609020204030204" pitchFamily="49" charset="0"/>
              </a:rPr>
              <a:t>htm/l, pdf, doc, </a:t>
            </a:r>
            <a:r>
              <a:rPr lang="en-US" b="1" dirty="0" err="1">
                <a:latin typeface="Consolas" panose="020B0609020204030204" pitchFamily="49" charset="0"/>
                <a:cs typeface="Consolas" panose="020B0609020204030204" pitchFamily="49" charset="0"/>
              </a:rPr>
              <a:t>xls</a:t>
            </a:r>
            <a:r>
              <a:rPr lang="en-US" b="1" dirty="0">
                <a:latin typeface="Consolas" panose="020B0609020204030204" pitchFamily="49" charset="0"/>
                <a:cs typeface="Consolas" panose="020B0609020204030204" pitchFamily="49" charset="0"/>
              </a:rPr>
              <a:t>, ppt, </a:t>
            </a:r>
            <a:r>
              <a:rPr lang="en-US" b="1" dirty="0" err="1">
                <a:latin typeface="Consolas" panose="020B0609020204030204" pitchFamily="49" charset="0"/>
                <a:cs typeface="Consolas" panose="020B0609020204030204" pitchFamily="49" charset="0"/>
              </a:rPr>
              <a:t>cgi</a:t>
            </a:r>
            <a:r>
              <a:rPr lang="en-US" b="1" dirty="0">
                <a:latin typeface="Consolas" panose="020B0609020204030204" pitchFamily="49" charset="0"/>
                <a:cs typeface="Consolas" panose="020B0609020204030204" pitchFamily="49" charset="0"/>
              </a:rPr>
              <a:t>, asp, php</a:t>
            </a:r>
            <a:r>
              <a:rPr lang="en-US" dirty="0"/>
              <a:t> , etc.</a:t>
            </a:r>
            <a:endParaRPr lang="en-US" b="1" dirty="0">
              <a:latin typeface="Consolas" panose="020B0609020204030204" pitchFamily="49" charset="0"/>
              <a:cs typeface="Consolas" panose="020B0609020204030204" pitchFamily="49" charset="0"/>
            </a:endParaRPr>
          </a:p>
          <a:p>
            <a:endParaRPr lang="en-US" dirty="0"/>
          </a:p>
          <a:p>
            <a:r>
              <a:rPr lang="en-US" dirty="0"/>
              <a:t>Ex: </a:t>
            </a:r>
            <a:r>
              <a:rPr lang="en-US" b="1" dirty="0" err="1">
                <a:latin typeface="Consolas" panose="020B0609020204030204" pitchFamily="49" charset="0"/>
                <a:cs typeface="Consolas" panose="020B0609020204030204" pitchFamily="49" charset="0"/>
              </a:rPr>
              <a:t>site:umd.edu</a:t>
            </a:r>
            <a:r>
              <a:rPr lang="en-US" b="1" dirty="0">
                <a:latin typeface="Consolas" panose="020B0609020204030204" pitchFamily="49" charset="0"/>
                <a:cs typeface="Consolas" panose="020B0609020204030204" pitchFamily="49" charset="0"/>
              </a:rPr>
              <a:t> </a:t>
            </a:r>
            <a:r>
              <a:rPr lang="en-US" b="1" dirty="0" err="1">
                <a:latin typeface="Consolas" panose="020B0609020204030204" pitchFamily="49" charset="0"/>
                <a:cs typeface="Consolas" panose="020B0609020204030204" pitchFamily="49" charset="0"/>
              </a:rPr>
              <a:t>inurl</a:t>
            </a:r>
            <a:r>
              <a:rPr lang="en-US" b="1" dirty="0">
                <a:latin typeface="Consolas" panose="020B0609020204030204" pitchFamily="49" charset="0"/>
                <a:cs typeface="Consolas" panose="020B0609020204030204" pitchFamily="49" charset="0"/>
              </a:rPr>
              <a:t>:.</a:t>
            </a:r>
            <a:r>
              <a:rPr lang="en-US" b="1" dirty="0" err="1">
                <a:latin typeface="Consolas" panose="020B0609020204030204" pitchFamily="49" charset="0"/>
                <a:cs typeface="Consolas" panose="020B0609020204030204" pitchFamily="49" charset="0"/>
              </a:rPr>
              <a:t>php?id</a:t>
            </a:r>
            <a:r>
              <a:rPr lang="en-US" b="1" dirty="0">
                <a:latin typeface="Consolas" panose="020B0609020204030204" pitchFamily="49" charset="0"/>
                <a:cs typeface="Consolas" panose="020B0609020204030204" pitchFamily="49" charset="0"/>
              </a:rPr>
              <a:t>=</a:t>
            </a:r>
          </a:p>
          <a:p>
            <a:r>
              <a:rPr lang="en-US" dirty="0"/>
              <a:t>Ex: </a:t>
            </a:r>
            <a:r>
              <a:rPr lang="en-US" b="1" dirty="0">
                <a:latin typeface="Consolas" panose="020B0609020204030204" pitchFamily="49" charset="0"/>
                <a:cs typeface="Consolas" panose="020B0609020204030204" pitchFamily="49" charset="0"/>
              </a:rPr>
              <a:t>inurl:"8080/</a:t>
            </a:r>
            <a:r>
              <a:rPr lang="en-US" b="1" dirty="0" err="1">
                <a:latin typeface="Consolas" panose="020B0609020204030204" pitchFamily="49" charset="0"/>
                <a:cs typeface="Consolas" panose="020B0609020204030204" pitchFamily="49" charset="0"/>
              </a:rPr>
              <a:t>jmx</a:t>
            </a:r>
            <a:r>
              <a:rPr lang="en-US" b="1" dirty="0">
                <a:latin typeface="Consolas" panose="020B0609020204030204" pitchFamily="49" charset="0"/>
                <a:cs typeface="Consolas" panose="020B0609020204030204" pitchFamily="49" charset="0"/>
              </a:rPr>
              <a:t>-console"</a:t>
            </a:r>
          </a:p>
        </p:txBody>
      </p:sp>
    </p:spTree>
    <p:extLst>
      <p:ext uri="{BB962C8B-B14F-4D97-AF65-F5344CB8AC3E}">
        <p14:creationId xmlns:p14="http://schemas.microsoft.com/office/powerpoint/2010/main" val="1887702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Google Dorking Exercise – 10m</a:t>
            </a:r>
          </a:p>
        </p:txBody>
      </p:sp>
      <p:sp>
        <p:nvSpPr>
          <p:cNvPr id="3" name="Content Placeholder 2"/>
          <p:cNvSpPr>
            <a:spLocks noGrp="1"/>
          </p:cNvSpPr>
          <p:nvPr>
            <p:ph idx="1"/>
          </p:nvPr>
        </p:nvSpPr>
        <p:spPr/>
        <p:txBody>
          <a:bodyPr/>
          <a:lstStyle/>
          <a:p>
            <a:endParaRPr lang="en-US" dirty="0"/>
          </a:p>
          <a:p>
            <a:pPr marL="114300" indent="0">
              <a:buNone/>
            </a:pPr>
            <a:endParaRPr lang="en-US" dirty="0"/>
          </a:p>
          <a:p>
            <a:r>
              <a:rPr lang="en-US" b="1" dirty="0">
                <a:latin typeface="Consolas" panose="020B0609020204030204" pitchFamily="49" charset="0"/>
                <a:cs typeface="Consolas" panose="020B0609020204030204" pitchFamily="49" charset="0"/>
              </a:rPr>
              <a:t>site: </a:t>
            </a:r>
            <a:r>
              <a:rPr lang="en-US" b="1" i="1" dirty="0">
                <a:latin typeface="Consolas" panose="020B0609020204030204" pitchFamily="49" charset="0"/>
                <a:cs typeface="Consolas" panose="020B0609020204030204" pitchFamily="49" charset="0"/>
              </a:rPr>
              <a:t>domain</a:t>
            </a:r>
          </a:p>
          <a:p>
            <a:r>
              <a:rPr lang="en-US" b="1" dirty="0">
                <a:latin typeface="Consolas" panose="020B0609020204030204" pitchFamily="49" charset="0"/>
                <a:cs typeface="Consolas" panose="020B0609020204030204" pitchFamily="49" charset="0"/>
              </a:rPr>
              <a:t>filetype: doc, pdf, </a:t>
            </a:r>
            <a:r>
              <a:rPr lang="en-US" b="1" dirty="0" err="1">
                <a:latin typeface="Consolas" panose="020B0609020204030204" pitchFamily="49" charset="0"/>
                <a:cs typeface="Consolas" panose="020B0609020204030204" pitchFamily="49" charset="0"/>
              </a:rPr>
              <a:t>xls</a:t>
            </a:r>
            <a:r>
              <a:rPr lang="en-US" b="1" dirty="0">
                <a:latin typeface="Consolas" panose="020B0609020204030204" pitchFamily="49" charset="0"/>
                <a:cs typeface="Consolas" panose="020B0609020204030204" pitchFamily="49" charset="0"/>
              </a:rPr>
              <a:t>, </a:t>
            </a:r>
            <a:r>
              <a:rPr lang="en-US" b="1" dirty="0" err="1">
                <a:latin typeface="Consolas" panose="020B0609020204030204" pitchFamily="49" charset="0"/>
                <a:cs typeface="Consolas" panose="020B0609020204030204" pitchFamily="49" charset="0"/>
              </a:rPr>
              <a:t>aspx</a:t>
            </a:r>
            <a:r>
              <a:rPr lang="en-US" b="1" dirty="0">
                <a:latin typeface="Consolas" panose="020B0609020204030204" pitchFamily="49" charset="0"/>
                <a:cs typeface="Consolas" panose="020B0609020204030204" pitchFamily="49" charset="0"/>
              </a:rPr>
              <a:t>, php</a:t>
            </a:r>
          </a:p>
          <a:p>
            <a:r>
              <a:rPr lang="en-US" b="1" dirty="0" err="1">
                <a:latin typeface="Consolas" panose="020B0609020204030204" pitchFamily="49" charset="0"/>
                <a:cs typeface="Consolas" panose="020B0609020204030204" pitchFamily="49" charset="0"/>
              </a:rPr>
              <a:t>inurl</a:t>
            </a:r>
            <a:r>
              <a:rPr lang="en-US" b="1" dirty="0">
                <a:latin typeface="Consolas" panose="020B0609020204030204" pitchFamily="49" charset="0"/>
                <a:cs typeface="Consolas" panose="020B0609020204030204" pitchFamily="49" charset="0"/>
              </a:rPr>
              <a:t>: </a:t>
            </a:r>
            <a:r>
              <a:rPr lang="en-US" b="1" i="1" dirty="0">
                <a:latin typeface="Consolas" panose="020B0609020204030204" pitchFamily="49" charset="0"/>
                <a:cs typeface="Consolas" panose="020B0609020204030204" pitchFamily="49" charset="0"/>
              </a:rPr>
              <a:t>something</a:t>
            </a:r>
          </a:p>
          <a:p>
            <a:r>
              <a:rPr lang="en-US" b="1" dirty="0">
                <a:latin typeface="Consolas" panose="020B0609020204030204" pitchFamily="49" charset="0"/>
                <a:cs typeface="Consolas" panose="020B0609020204030204" pitchFamily="49" charset="0"/>
              </a:rPr>
              <a:t>intext: </a:t>
            </a:r>
            <a:r>
              <a:rPr lang="en-US" b="1" i="1" dirty="0">
                <a:latin typeface="Consolas" panose="020B0609020204030204" pitchFamily="49" charset="0"/>
                <a:cs typeface="Consolas" panose="020B0609020204030204" pitchFamily="49" charset="0"/>
              </a:rPr>
              <a:t>something</a:t>
            </a:r>
          </a:p>
          <a:p>
            <a:endParaRPr lang="en-US" dirty="0"/>
          </a:p>
          <a:p>
            <a:r>
              <a:rPr lang="en-US" dirty="0"/>
              <a:t>Mix and match, add options, remove options, experiment! (See exercise document for more examples)</a:t>
            </a:r>
          </a:p>
          <a:p>
            <a:endParaRPr lang="en-US" dirty="0"/>
          </a:p>
          <a:p>
            <a:r>
              <a:rPr lang="en-US" dirty="0"/>
              <a:t>Find something interesting!</a:t>
            </a:r>
          </a:p>
        </p:txBody>
      </p:sp>
      <p:pic>
        <p:nvPicPr>
          <p:cNvPr id="4" name="Picture 3" descr="Screen Shot 2016-09-28 at 10.45.0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00200"/>
            <a:ext cx="9144000" cy="748914"/>
          </a:xfrm>
          <a:prstGeom prst="rect">
            <a:avLst/>
          </a:prstGeom>
        </p:spPr>
      </p:pic>
    </p:spTree>
    <p:extLst>
      <p:ext uri="{BB962C8B-B14F-4D97-AF65-F5344CB8AC3E}">
        <p14:creationId xmlns:p14="http://schemas.microsoft.com/office/powerpoint/2010/main" val="2137843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Recon - OSINT</a:t>
            </a:r>
          </a:p>
        </p:txBody>
      </p:sp>
      <p:sp>
        <p:nvSpPr>
          <p:cNvPr id="3" name="Content Placeholder 2"/>
          <p:cNvSpPr>
            <a:spLocks noGrp="1"/>
          </p:cNvSpPr>
          <p:nvPr>
            <p:ph idx="1"/>
          </p:nvPr>
        </p:nvSpPr>
        <p:spPr/>
        <p:txBody>
          <a:bodyPr>
            <a:normAutofit lnSpcReduction="10000"/>
          </a:bodyPr>
          <a:lstStyle/>
          <a:p>
            <a:r>
              <a:rPr lang="en-US" sz="2800" b="1" dirty="0"/>
              <a:t>OSINT</a:t>
            </a:r>
            <a:r>
              <a:rPr lang="en-US" sz="2800" dirty="0"/>
              <a:t> = Open Source Intelligence</a:t>
            </a:r>
          </a:p>
          <a:p>
            <a:r>
              <a:rPr lang="en-US" sz="2800" dirty="0"/>
              <a:t>Using Google, social media, mailing lists, etc. to find more information about your target </a:t>
            </a:r>
          </a:p>
          <a:p>
            <a:pPr lvl="1"/>
            <a:r>
              <a:rPr lang="en-US" sz="2800" dirty="0"/>
              <a:t>That target may be a organization or person</a:t>
            </a:r>
          </a:p>
          <a:p>
            <a:pPr lvl="1"/>
            <a:endParaRPr lang="en-US" sz="2800" dirty="0"/>
          </a:p>
          <a:p>
            <a:r>
              <a:rPr lang="en-US" sz="2800" dirty="0"/>
              <a:t>Learn about an organization’s </a:t>
            </a:r>
          </a:p>
          <a:p>
            <a:pPr lvl="1"/>
            <a:r>
              <a:rPr lang="en-US" sz="2800" dirty="0"/>
              <a:t>People</a:t>
            </a:r>
          </a:p>
          <a:p>
            <a:pPr lvl="1"/>
            <a:r>
              <a:rPr lang="en-US" sz="2800" dirty="0"/>
              <a:t>Culture</a:t>
            </a:r>
          </a:p>
          <a:p>
            <a:pPr lvl="1"/>
            <a:r>
              <a:rPr lang="en-US" sz="2800" dirty="0"/>
              <a:t>Technology</a:t>
            </a:r>
          </a:p>
          <a:p>
            <a:pPr lvl="1"/>
            <a:r>
              <a:rPr lang="en-US" sz="2800" dirty="0"/>
              <a:t>Infrastructure</a:t>
            </a:r>
          </a:p>
          <a:p>
            <a:endParaRPr lang="en-US" dirty="0"/>
          </a:p>
          <a:p>
            <a:pPr lvl="1"/>
            <a:endParaRPr lang="en-US" dirty="0"/>
          </a:p>
          <a:p>
            <a:pPr lvl="1"/>
            <a:endParaRPr lang="en-US" dirty="0"/>
          </a:p>
        </p:txBody>
      </p:sp>
    </p:spTree>
    <p:extLst>
      <p:ext uri="{BB962C8B-B14F-4D97-AF65-F5344CB8AC3E}">
        <p14:creationId xmlns:p14="http://schemas.microsoft.com/office/powerpoint/2010/main" val="3341486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1636B-0C83-8E40-964A-4290B7A7F360}"/>
              </a:ext>
            </a:extLst>
          </p:cNvPr>
          <p:cNvSpPr>
            <a:spLocks noGrp="1"/>
          </p:cNvSpPr>
          <p:nvPr>
            <p:ph type="title"/>
          </p:nvPr>
        </p:nvSpPr>
        <p:spPr/>
        <p:txBody>
          <a:bodyPr/>
          <a:lstStyle/>
          <a:p>
            <a:r>
              <a:rPr lang="en-US" dirty="0"/>
              <a:t>Recon - OSINT</a:t>
            </a:r>
          </a:p>
        </p:txBody>
      </p:sp>
      <p:sp>
        <p:nvSpPr>
          <p:cNvPr id="3" name="Content Placeholder 2">
            <a:extLst>
              <a:ext uri="{FF2B5EF4-FFF2-40B4-BE49-F238E27FC236}">
                <a16:creationId xmlns:a16="http://schemas.microsoft.com/office/drawing/2014/main" id="{1E100125-E817-8C41-AEA7-B42F4FB13132}"/>
              </a:ext>
            </a:extLst>
          </p:cNvPr>
          <p:cNvSpPr>
            <a:spLocks noGrp="1"/>
          </p:cNvSpPr>
          <p:nvPr>
            <p:ph idx="1"/>
          </p:nvPr>
        </p:nvSpPr>
        <p:spPr/>
        <p:txBody>
          <a:bodyPr/>
          <a:lstStyle/>
          <a:p>
            <a:r>
              <a:rPr lang="en-US" sz="3600" dirty="0"/>
              <a:t>Search to find the target’s:</a:t>
            </a:r>
          </a:p>
          <a:p>
            <a:pPr lvl="1"/>
            <a:r>
              <a:rPr lang="en-US" sz="3200" dirty="0"/>
              <a:t>Major businesses</a:t>
            </a:r>
          </a:p>
          <a:p>
            <a:pPr lvl="1"/>
            <a:r>
              <a:rPr lang="en-US" sz="3200" dirty="0"/>
              <a:t>Products/services</a:t>
            </a:r>
          </a:p>
          <a:p>
            <a:pPr lvl="1"/>
            <a:r>
              <a:rPr lang="en-US" sz="3200" dirty="0"/>
              <a:t>Corporate officers or other VIPs</a:t>
            </a:r>
          </a:p>
          <a:p>
            <a:pPr lvl="1"/>
            <a:r>
              <a:rPr lang="en-US" sz="3200" dirty="0"/>
              <a:t>Competitors</a:t>
            </a:r>
          </a:p>
          <a:p>
            <a:pPr lvl="1"/>
            <a:r>
              <a:rPr lang="en-US" sz="3200" dirty="0"/>
              <a:t>Locations</a:t>
            </a:r>
          </a:p>
          <a:p>
            <a:pPr lvl="1"/>
            <a:r>
              <a:rPr lang="en-US" sz="3200" dirty="0"/>
              <a:t>Recent press releases</a:t>
            </a:r>
          </a:p>
          <a:p>
            <a:endParaRPr lang="en-US" dirty="0"/>
          </a:p>
          <a:p>
            <a:endParaRPr lang="en-US" dirty="0"/>
          </a:p>
        </p:txBody>
      </p:sp>
    </p:spTree>
    <p:extLst>
      <p:ext uri="{BB962C8B-B14F-4D97-AF65-F5344CB8AC3E}">
        <p14:creationId xmlns:p14="http://schemas.microsoft.com/office/powerpoint/2010/main" val="793775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Offense</a:t>
            </a:r>
          </a:p>
        </p:txBody>
      </p:sp>
      <p:sp>
        <p:nvSpPr>
          <p:cNvPr id="3" name="Subtitle 2"/>
          <p:cNvSpPr>
            <a:spLocks noGrp="1"/>
          </p:cNvSpPr>
          <p:nvPr>
            <p:ph type="subTitle" idx="1"/>
          </p:nvPr>
        </p:nvSpPr>
        <p:spPr/>
        <p:txBody>
          <a:bodyPr/>
          <a:lstStyle/>
          <a:p>
            <a:r>
              <a:rPr lang="en-US" dirty="0"/>
              <a:t>Recon, Port Scanning, and Vulnerability Assessment</a:t>
            </a:r>
          </a:p>
        </p:txBody>
      </p:sp>
    </p:spTree>
    <p:extLst>
      <p:ext uri="{BB962C8B-B14F-4D97-AF65-F5344CB8AC3E}">
        <p14:creationId xmlns:p14="http://schemas.microsoft.com/office/powerpoint/2010/main" val="17263437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Searching for Useful People</a:t>
            </a:r>
          </a:p>
        </p:txBody>
      </p:sp>
      <p:sp>
        <p:nvSpPr>
          <p:cNvPr id="3" name="Content Placeholder 2"/>
          <p:cNvSpPr>
            <a:spLocks noGrp="1"/>
          </p:cNvSpPr>
          <p:nvPr>
            <p:ph idx="1"/>
          </p:nvPr>
        </p:nvSpPr>
        <p:spPr/>
        <p:txBody>
          <a:bodyPr>
            <a:normAutofit/>
          </a:bodyPr>
          <a:lstStyle/>
          <a:p>
            <a:r>
              <a:rPr lang="en-US" sz="2800" dirty="0"/>
              <a:t>Online directories for the target</a:t>
            </a:r>
          </a:p>
          <a:p>
            <a:r>
              <a:rPr lang="en-US" sz="2800" dirty="0"/>
              <a:t>Social networking sites (LinkedIn is great for this)</a:t>
            </a:r>
          </a:p>
          <a:p>
            <a:endParaRPr lang="en-US" sz="3600" dirty="0"/>
          </a:p>
        </p:txBody>
      </p:sp>
      <p:pic>
        <p:nvPicPr>
          <p:cNvPr id="4" name="Picture 3" descr="Screen Shot 2016-08-11 at 4.58.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93858"/>
            <a:ext cx="9144000" cy="3714750"/>
          </a:xfrm>
          <a:prstGeom prst="rect">
            <a:avLst/>
          </a:prstGeom>
        </p:spPr>
      </p:pic>
    </p:spTree>
    <p:extLst>
      <p:ext uri="{BB962C8B-B14F-4D97-AF65-F5344CB8AC3E}">
        <p14:creationId xmlns:p14="http://schemas.microsoft.com/office/powerpoint/2010/main" val="2600513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20000" cy="1143000"/>
          </a:xfrm>
        </p:spPr>
        <p:txBody>
          <a:bodyPr/>
          <a:lstStyle/>
          <a:p>
            <a:r>
              <a:rPr lang="en-US" sz="3600" dirty="0"/>
              <a:t> </a:t>
            </a:r>
          </a:p>
        </p:txBody>
      </p:sp>
      <p:pic>
        <p:nvPicPr>
          <p:cNvPr id="4" name="Content Placeholder 3" descr="VP-IT_Direct_Reports2_7_26.png"/>
          <p:cNvPicPr>
            <a:picLocks noGrp="1" noChangeAspect="1"/>
          </p:cNvPicPr>
          <p:nvPr>
            <p:ph idx="1"/>
          </p:nvPr>
        </p:nvPicPr>
        <p:blipFill>
          <a:blip r:embed="rId2">
            <a:extLst>
              <a:ext uri="{28A0092B-C50C-407E-A947-70E740481C1C}">
                <a14:useLocalDpi xmlns:a14="http://schemas.microsoft.com/office/drawing/2010/main" val="0"/>
              </a:ext>
            </a:extLst>
          </a:blip>
          <a:srcRect t="-2138" b="-2138"/>
          <a:stretch>
            <a:fillRect/>
          </a:stretch>
        </p:blipFill>
        <p:spPr>
          <a:xfrm>
            <a:off x="0" y="756666"/>
            <a:ext cx="9144000" cy="5760720"/>
          </a:xfrm>
        </p:spPr>
      </p:pic>
    </p:spTree>
    <p:extLst>
      <p:ext uri="{BB962C8B-B14F-4D97-AF65-F5344CB8AC3E}">
        <p14:creationId xmlns:p14="http://schemas.microsoft.com/office/powerpoint/2010/main" val="61715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1137"/>
            <a:ext cx="7620000" cy="1143000"/>
          </a:xfrm>
        </p:spPr>
        <p:txBody>
          <a:bodyPr/>
          <a:lstStyle/>
          <a:p>
            <a:r>
              <a:rPr lang="en-US" sz="1800" dirty="0"/>
              <a:t>https://</a:t>
            </a:r>
            <a:r>
              <a:rPr lang="en-US" sz="1800" dirty="0" err="1"/>
              <a:t>www.linkedin.com</a:t>
            </a:r>
            <a:r>
              <a:rPr lang="en-US" sz="1800" dirty="0"/>
              <a:t>/in/</a:t>
            </a:r>
            <a:r>
              <a:rPr lang="en-US" sz="1800" dirty="0" err="1"/>
              <a:t>ericdenna</a:t>
            </a:r>
            <a:endParaRPr lang="en-US" sz="1800" dirty="0"/>
          </a:p>
        </p:txBody>
      </p:sp>
      <p:pic>
        <p:nvPicPr>
          <p:cNvPr id="4" name="Content Placeholder 3" descr="Screen Shot 2016-08-11 at 5.01.51 PM.png"/>
          <p:cNvPicPr>
            <a:picLocks noGrp="1" noChangeAspect="1"/>
          </p:cNvPicPr>
          <p:nvPr>
            <p:ph idx="1"/>
          </p:nvPr>
        </p:nvPicPr>
        <p:blipFill>
          <a:blip r:embed="rId2">
            <a:extLst>
              <a:ext uri="{28A0092B-C50C-407E-A947-70E740481C1C}">
                <a14:useLocalDpi xmlns:a14="http://schemas.microsoft.com/office/drawing/2010/main" val="0"/>
              </a:ext>
            </a:extLst>
          </a:blip>
          <a:srcRect l="-38779" r="-38779"/>
          <a:stretch>
            <a:fillRect/>
          </a:stretch>
        </p:blipFill>
        <p:spPr>
          <a:xfrm>
            <a:off x="-671173" y="528636"/>
            <a:ext cx="9876745" cy="6222349"/>
          </a:xfrm>
        </p:spPr>
      </p:pic>
    </p:spTree>
    <p:extLst>
      <p:ext uri="{BB962C8B-B14F-4D97-AF65-F5344CB8AC3E}">
        <p14:creationId xmlns:p14="http://schemas.microsoft.com/office/powerpoint/2010/main" val="29679165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This Useful?</a:t>
            </a:r>
          </a:p>
        </p:txBody>
      </p:sp>
      <p:sp>
        <p:nvSpPr>
          <p:cNvPr id="3" name="Content Placeholder 2"/>
          <p:cNvSpPr>
            <a:spLocks noGrp="1"/>
          </p:cNvSpPr>
          <p:nvPr>
            <p:ph idx="1"/>
          </p:nvPr>
        </p:nvSpPr>
        <p:spPr/>
        <p:txBody>
          <a:bodyPr>
            <a:normAutofit/>
          </a:bodyPr>
          <a:lstStyle/>
          <a:p>
            <a:r>
              <a:rPr lang="en-US" sz="2800" dirty="0"/>
              <a:t>VIPs (and their entourage) are always useful for social engineering attempts</a:t>
            </a:r>
          </a:p>
          <a:p>
            <a:pPr lvl="1"/>
            <a:r>
              <a:rPr lang="en-US" sz="2800" dirty="0"/>
              <a:t>Get the VIP/entourage to provide info</a:t>
            </a:r>
          </a:p>
          <a:p>
            <a:pPr lvl="1"/>
            <a:r>
              <a:rPr lang="en-US" sz="2800" dirty="0"/>
              <a:t>Use their names, other people might provide more information, especially technical to be “helpful”</a:t>
            </a:r>
          </a:p>
          <a:p>
            <a:r>
              <a:rPr lang="en-US" sz="2800" dirty="0"/>
              <a:t>Do they have a technical background?</a:t>
            </a:r>
          </a:p>
          <a:p>
            <a:r>
              <a:rPr lang="en-US" sz="2800" dirty="0"/>
              <a:t>Find where they post online looking for help with technical problems</a:t>
            </a:r>
          </a:p>
        </p:txBody>
      </p:sp>
    </p:spTree>
    <p:extLst>
      <p:ext uri="{BB962C8B-B14F-4D97-AF65-F5344CB8AC3E}">
        <p14:creationId xmlns:p14="http://schemas.microsoft.com/office/powerpoint/2010/main" val="11978633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Recon - OSINT</a:t>
            </a:r>
          </a:p>
        </p:txBody>
      </p:sp>
      <p:pic>
        <p:nvPicPr>
          <p:cNvPr id="4" name="Content Placeholder 3" descr="Screen Shot 2015-07-08 at 7.58.24 AM.png"/>
          <p:cNvPicPr>
            <a:picLocks noGrp="1" noChangeAspect="1"/>
          </p:cNvPicPr>
          <p:nvPr>
            <p:ph idx="1"/>
          </p:nvPr>
        </p:nvPicPr>
        <p:blipFill>
          <a:blip r:embed="rId2">
            <a:extLst>
              <a:ext uri="{28A0092B-C50C-407E-A947-70E740481C1C}">
                <a14:useLocalDpi xmlns:a14="http://schemas.microsoft.com/office/drawing/2010/main" val="0"/>
              </a:ext>
            </a:extLst>
          </a:blip>
          <a:srcRect l="-948" r="-948"/>
          <a:stretch>
            <a:fillRect/>
          </a:stretch>
        </p:blipFill>
        <p:spPr/>
      </p:pic>
    </p:spTree>
    <p:extLst>
      <p:ext uri="{BB962C8B-B14F-4D97-AF65-F5344CB8AC3E}">
        <p14:creationId xmlns:p14="http://schemas.microsoft.com/office/powerpoint/2010/main" val="2101613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Recon - OSINT</a:t>
            </a:r>
          </a:p>
        </p:txBody>
      </p:sp>
      <p:pic>
        <p:nvPicPr>
          <p:cNvPr id="4" name="Content Placeholder 3" descr="Screen Shot 2015-07-08 at 3.43.14 PM.png"/>
          <p:cNvPicPr>
            <a:picLocks noGrp="1" noChangeAspect="1"/>
          </p:cNvPicPr>
          <p:nvPr>
            <p:ph idx="1"/>
          </p:nvPr>
        </p:nvPicPr>
        <p:blipFill>
          <a:blip r:embed="rId2">
            <a:extLst>
              <a:ext uri="{28A0092B-C50C-407E-A947-70E740481C1C}">
                <a14:useLocalDpi xmlns:a14="http://schemas.microsoft.com/office/drawing/2010/main" val="0"/>
              </a:ext>
            </a:extLst>
          </a:blip>
          <a:srcRect t="-92722" b="-92722"/>
          <a:stretch>
            <a:fillRect/>
          </a:stretch>
        </p:blipFill>
        <p:spPr>
          <a:xfrm>
            <a:off x="128586" y="-520144"/>
            <a:ext cx="8229601" cy="5184649"/>
          </a:xfrm>
        </p:spPr>
      </p:pic>
      <p:sp>
        <p:nvSpPr>
          <p:cNvPr id="3" name="TextBox 2">
            <a:extLst>
              <a:ext uri="{FF2B5EF4-FFF2-40B4-BE49-F238E27FC236}">
                <a16:creationId xmlns:a16="http://schemas.microsoft.com/office/drawing/2014/main" id="{0E71B0FA-04C9-0144-BE9A-34D77B588C59}"/>
              </a:ext>
            </a:extLst>
          </p:cNvPr>
          <p:cNvSpPr txBox="1"/>
          <p:nvPr/>
        </p:nvSpPr>
        <p:spPr>
          <a:xfrm>
            <a:off x="457200" y="3110234"/>
            <a:ext cx="7900987"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t>Knowledge of DNS, DHCP, </a:t>
            </a:r>
            <a:r>
              <a:rPr lang="en-US" sz="2800" b="1" dirty="0"/>
              <a:t>Active Directory, IIS, Exchange, Group Policy (GPO), Terminal Services</a:t>
            </a:r>
            <a:r>
              <a:rPr lang="en-US" sz="2800" dirty="0"/>
              <a:t>, VOIP, TCP/IP, </a:t>
            </a:r>
            <a:r>
              <a:rPr lang="en-US" sz="2800" b="1" dirty="0"/>
              <a:t>VMWare</a:t>
            </a:r>
            <a:r>
              <a:rPr lang="en-US" sz="2800" dirty="0"/>
              <a:t>, </a:t>
            </a:r>
            <a:r>
              <a:rPr lang="en-US" sz="2800" dirty="0" err="1"/>
              <a:t>Subnetting</a:t>
            </a:r>
            <a:endParaRPr lang="en-US" sz="2800" dirty="0"/>
          </a:p>
          <a:p>
            <a:pPr marL="285750" indent="-285750">
              <a:buFont typeface="Arial" panose="020B0604020202020204" pitchFamily="34" charset="0"/>
              <a:buChar char="•"/>
            </a:pPr>
            <a:r>
              <a:rPr lang="en-US" sz="2800" dirty="0"/>
              <a:t>Knowledge of </a:t>
            </a:r>
            <a:r>
              <a:rPr lang="en-US" sz="2800" b="1" dirty="0"/>
              <a:t>CISCO</a:t>
            </a:r>
            <a:r>
              <a:rPr lang="en-US" sz="2800" dirty="0"/>
              <a:t> hardware and routing protocols like OSPF and EIGRP</a:t>
            </a:r>
          </a:p>
          <a:p>
            <a:pPr marL="285750" indent="-285750">
              <a:buFont typeface="Arial" panose="020B0604020202020204" pitchFamily="34" charset="0"/>
              <a:buChar char="•"/>
            </a:pPr>
            <a:r>
              <a:rPr lang="en-US" sz="2800" b="1" dirty="0"/>
              <a:t>Top Secret clearance</a:t>
            </a:r>
          </a:p>
          <a:p>
            <a:pPr marL="285750" indent="-285750">
              <a:buFont typeface="Arial" panose="020B0604020202020204" pitchFamily="34" charset="0"/>
              <a:buChar char="•"/>
            </a:pPr>
            <a:r>
              <a:rPr lang="en-US" sz="2800" b="1" dirty="0"/>
              <a:t>CCNA</a:t>
            </a:r>
          </a:p>
        </p:txBody>
      </p:sp>
    </p:spTree>
    <p:extLst>
      <p:ext uri="{BB962C8B-B14F-4D97-AF65-F5344CB8AC3E}">
        <p14:creationId xmlns:p14="http://schemas.microsoft.com/office/powerpoint/2010/main" val="22436006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Recon - OSINT</a:t>
            </a:r>
          </a:p>
        </p:txBody>
      </p:sp>
      <p:pic>
        <p:nvPicPr>
          <p:cNvPr id="4" name="Content Placeholder 3" descr="Screen Shot 2015-07-08 at 7.56.02 AM.png"/>
          <p:cNvPicPr>
            <a:picLocks noGrp="1" noChangeAspect="1"/>
          </p:cNvPicPr>
          <p:nvPr>
            <p:ph idx="1"/>
          </p:nvPr>
        </p:nvPicPr>
        <p:blipFill>
          <a:blip r:embed="rId2">
            <a:extLst>
              <a:ext uri="{28A0092B-C50C-407E-A947-70E740481C1C}">
                <a14:useLocalDpi xmlns:a14="http://schemas.microsoft.com/office/drawing/2010/main" val="0"/>
              </a:ext>
            </a:extLst>
          </a:blip>
          <a:srcRect t="-20088" b="-20088"/>
          <a:stretch>
            <a:fillRect/>
          </a:stretch>
        </p:blipFill>
        <p:spPr>
          <a:xfrm>
            <a:off x="0" y="928116"/>
            <a:ext cx="9144000" cy="5760720"/>
          </a:xfrm>
        </p:spPr>
      </p:pic>
    </p:spTree>
    <p:extLst>
      <p:ext uri="{BB962C8B-B14F-4D97-AF65-F5344CB8AC3E}">
        <p14:creationId xmlns:p14="http://schemas.microsoft.com/office/powerpoint/2010/main" val="3193344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23732"/>
            <a:ext cx="7772400" cy="3912727"/>
          </a:xfrm>
        </p:spPr>
        <p:txBody>
          <a:bodyPr/>
          <a:lstStyle/>
          <a:p>
            <a:r>
              <a:rPr lang="en-US" dirty="0"/>
              <a:t>PORT SCANNING IS NOT A CRIME!*</a:t>
            </a:r>
          </a:p>
        </p:txBody>
      </p:sp>
      <p:sp>
        <p:nvSpPr>
          <p:cNvPr id="3" name="Subtitle 2"/>
          <p:cNvSpPr>
            <a:spLocks noGrp="1"/>
          </p:cNvSpPr>
          <p:nvPr>
            <p:ph type="subTitle" idx="1"/>
          </p:nvPr>
        </p:nvSpPr>
        <p:spPr/>
        <p:txBody>
          <a:bodyPr>
            <a:normAutofit/>
          </a:bodyPr>
          <a:lstStyle/>
          <a:p>
            <a:pPr algn="r"/>
            <a:r>
              <a:rPr lang="en-US" sz="2000" dirty="0"/>
              <a:t>* Unless you live in Finland</a:t>
            </a:r>
          </a:p>
        </p:txBody>
      </p:sp>
    </p:spTree>
    <p:extLst>
      <p:ext uri="{BB962C8B-B14F-4D97-AF65-F5344CB8AC3E}">
        <p14:creationId xmlns:p14="http://schemas.microsoft.com/office/powerpoint/2010/main" val="21261121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Remember</a:t>
            </a:r>
          </a:p>
        </p:txBody>
      </p:sp>
      <p:sp>
        <p:nvSpPr>
          <p:cNvPr id="3" name="Subtitle 2"/>
          <p:cNvSpPr>
            <a:spLocks noGrp="1"/>
          </p:cNvSpPr>
          <p:nvPr>
            <p:ph type="subTitle" idx="1"/>
          </p:nvPr>
        </p:nvSpPr>
        <p:spPr/>
        <p:txBody>
          <a:bodyPr/>
          <a:lstStyle/>
          <a:p>
            <a:r>
              <a:rPr lang="en-US" b="1" dirty="0"/>
              <a:t>I am not a lawyer</a:t>
            </a:r>
          </a:p>
        </p:txBody>
      </p:sp>
    </p:spTree>
    <p:extLst>
      <p:ext uri="{BB962C8B-B14F-4D97-AF65-F5344CB8AC3E}">
        <p14:creationId xmlns:p14="http://schemas.microsoft.com/office/powerpoint/2010/main" val="16890008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and UDP Ports</a:t>
            </a:r>
          </a:p>
        </p:txBody>
      </p:sp>
      <p:sp>
        <p:nvSpPr>
          <p:cNvPr id="3" name="Content Placeholder 2"/>
          <p:cNvSpPr>
            <a:spLocks noGrp="1"/>
          </p:cNvSpPr>
          <p:nvPr>
            <p:ph idx="1"/>
          </p:nvPr>
        </p:nvSpPr>
        <p:spPr/>
        <p:txBody>
          <a:bodyPr>
            <a:normAutofit/>
          </a:bodyPr>
          <a:lstStyle/>
          <a:p>
            <a:pPr marL="114300" indent="0">
              <a:buNone/>
            </a:pPr>
            <a:r>
              <a:rPr lang="en-US" sz="3200" dirty="0"/>
              <a:t>From the </a:t>
            </a:r>
            <a:r>
              <a:rPr lang="en-US" sz="3200" b="1" i="1" dirty="0"/>
              <a:t>Network Primer </a:t>
            </a:r>
            <a:r>
              <a:rPr lang="en-US" sz="3200" dirty="0"/>
              <a:t>reading / prior knowledge:</a:t>
            </a:r>
          </a:p>
          <a:p>
            <a:endParaRPr lang="en-US" sz="3200" dirty="0"/>
          </a:p>
          <a:p>
            <a:r>
              <a:rPr lang="en-US" sz="3200" b="1" dirty="0"/>
              <a:t>TCP</a:t>
            </a:r>
            <a:r>
              <a:rPr lang="en-US" sz="3200" dirty="0"/>
              <a:t> – connection-based</a:t>
            </a:r>
          </a:p>
          <a:p>
            <a:r>
              <a:rPr lang="en-US" sz="3200" b="1" dirty="0"/>
              <a:t>UDP</a:t>
            </a:r>
            <a:r>
              <a:rPr lang="en-US" sz="3200" dirty="0"/>
              <a:t> - connectionless</a:t>
            </a:r>
          </a:p>
          <a:p>
            <a:r>
              <a:rPr lang="en-US" sz="3200" dirty="0"/>
              <a:t>Both use “ports”, 1-65535 possibilities</a:t>
            </a:r>
          </a:p>
          <a:p>
            <a:r>
              <a:rPr lang="en-US" sz="3200" dirty="0"/>
              <a:t>IANA keeps official list of reserved ports</a:t>
            </a:r>
          </a:p>
        </p:txBody>
      </p:sp>
    </p:spTree>
    <p:extLst>
      <p:ext uri="{BB962C8B-B14F-4D97-AF65-F5344CB8AC3E}">
        <p14:creationId xmlns:p14="http://schemas.microsoft.com/office/powerpoint/2010/main" val="917908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Phases of an attack</a:t>
            </a:r>
          </a:p>
        </p:txBody>
      </p:sp>
      <p:sp>
        <p:nvSpPr>
          <p:cNvPr id="3" name="Content Placeholder 2"/>
          <p:cNvSpPr>
            <a:spLocks noGrp="1"/>
          </p:cNvSpPr>
          <p:nvPr>
            <p:ph idx="1"/>
          </p:nvPr>
        </p:nvSpPr>
        <p:spPr/>
        <p:txBody>
          <a:bodyPr anchor="ctr">
            <a:normAutofit/>
          </a:bodyPr>
          <a:lstStyle/>
          <a:p>
            <a:r>
              <a:rPr lang="en-US" sz="2800" b="1" dirty="0"/>
              <a:t>Reconnaissance – this week</a:t>
            </a:r>
          </a:p>
          <a:p>
            <a:r>
              <a:rPr lang="en-US" sz="2800" b="1" dirty="0"/>
              <a:t>Scanning – this week</a:t>
            </a:r>
          </a:p>
          <a:p>
            <a:r>
              <a:rPr lang="en-US" sz="2800" dirty="0"/>
              <a:t>Exploitation – next week/week after</a:t>
            </a:r>
          </a:p>
          <a:p>
            <a:r>
              <a:rPr lang="en-US" sz="2800" dirty="0"/>
              <a:t>Creating Persistence – next week/week after</a:t>
            </a:r>
          </a:p>
          <a:p>
            <a:r>
              <a:rPr lang="en-US" sz="2800" dirty="0"/>
              <a:t>Covering Tracks – an exercise left to the reader…</a:t>
            </a:r>
          </a:p>
        </p:txBody>
      </p:sp>
    </p:spTree>
    <p:extLst>
      <p:ext uri="{BB962C8B-B14F-4D97-AF65-F5344CB8AC3E}">
        <p14:creationId xmlns:p14="http://schemas.microsoft.com/office/powerpoint/2010/main" val="31662214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According to RFC 793…</a:t>
            </a:r>
          </a:p>
        </p:txBody>
      </p:sp>
      <p:sp>
        <p:nvSpPr>
          <p:cNvPr id="3" name="Content Placeholder 2"/>
          <p:cNvSpPr>
            <a:spLocks noGrp="1"/>
          </p:cNvSpPr>
          <p:nvPr>
            <p:ph idx="1"/>
          </p:nvPr>
        </p:nvSpPr>
        <p:spPr>
          <a:xfrm>
            <a:off x="609600" y="1417638"/>
            <a:ext cx="7467600" cy="4983162"/>
          </a:xfrm>
        </p:spPr>
        <p:txBody>
          <a:bodyPr>
            <a:normAutofit/>
          </a:bodyPr>
          <a:lstStyle/>
          <a:p>
            <a:r>
              <a:rPr lang="en-US" sz="2800" dirty="0"/>
              <a:t>If a system is listening on a TCP port and receives a SYN</a:t>
            </a:r>
          </a:p>
          <a:p>
            <a:r>
              <a:rPr lang="en-US" sz="2800" dirty="0"/>
              <a:t>That system will respond with a SYN-ACK </a:t>
            </a:r>
          </a:p>
          <a:p>
            <a:r>
              <a:rPr lang="en-US" sz="2800" dirty="0"/>
              <a:t>This is why port scanning works for TCP</a:t>
            </a:r>
          </a:p>
        </p:txBody>
      </p:sp>
      <p:pic>
        <p:nvPicPr>
          <p:cNvPr id="4" name="Content Placeholder 3" descr="threewayhandshake.jpg">
            <a:extLst>
              <a:ext uri="{FF2B5EF4-FFF2-40B4-BE49-F238E27FC236}">
                <a16:creationId xmlns:a16="http://schemas.microsoft.com/office/drawing/2014/main" id="{1CABB536-7BBB-5945-8DF9-A0A2A00FA86B}"/>
              </a:ext>
            </a:extLst>
          </p:cNvPr>
          <p:cNvPicPr>
            <a:picLocks noChangeAspect="1"/>
          </p:cNvPicPr>
          <p:nvPr/>
        </p:nvPicPr>
        <p:blipFill>
          <a:blip r:embed="rId2">
            <a:extLst>
              <a:ext uri="{28A0092B-C50C-407E-A947-70E740481C1C}">
                <a14:useLocalDpi xmlns:a14="http://schemas.microsoft.com/office/drawing/2010/main" val="0"/>
              </a:ext>
            </a:extLst>
          </a:blip>
          <a:srcRect l="1229" r="1229"/>
          <a:stretch>
            <a:fillRect/>
          </a:stretch>
        </p:blipFill>
        <p:spPr>
          <a:xfrm>
            <a:off x="1274934" y="3429000"/>
            <a:ext cx="5442858" cy="3429000"/>
          </a:xfrm>
          <a:prstGeom prst="rect">
            <a:avLst/>
          </a:prstGeom>
        </p:spPr>
      </p:pic>
    </p:spTree>
    <p:extLst>
      <p:ext uri="{BB962C8B-B14F-4D97-AF65-F5344CB8AC3E}">
        <p14:creationId xmlns:p14="http://schemas.microsoft.com/office/powerpoint/2010/main" val="36037165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Scanning UDP</a:t>
            </a:r>
          </a:p>
        </p:txBody>
      </p:sp>
      <p:sp>
        <p:nvSpPr>
          <p:cNvPr id="3" name="Content Placeholder 2"/>
          <p:cNvSpPr>
            <a:spLocks noGrp="1"/>
          </p:cNvSpPr>
          <p:nvPr>
            <p:ph idx="1"/>
          </p:nvPr>
        </p:nvSpPr>
        <p:spPr/>
        <p:txBody>
          <a:bodyPr>
            <a:normAutofit/>
          </a:bodyPr>
          <a:lstStyle/>
          <a:p>
            <a:r>
              <a:rPr lang="en-US" sz="3200" dirty="0"/>
              <a:t>Spray and pray</a:t>
            </a:r>
          </a:p>
          <a:p>
            <a:r>
              <a:rPr lang="en-US" sz="3200" dirty="0"/>
              <a:t>Much slower, mostly because you have to wait a while for a response</a:t>
            </a:r>
          </a:p>
          <a:p>
            <a:r>
              <a:rPr lang="en-US" sz="3200" dirty="0"/>
              <a:t>No good way to know if something is listening because it may not respond</a:t>
            </a:r>
          </a:p>
        </p:txBody>
      </p:sp>
    </p:spTree>
    <p:extLst>
      <p:ext uri="{BB962C8B-B14F-4D97-AF65-F5344CB8AC3E}">
        <p14:creationId xmlns:p14="http://schemas.microsoft.com/office/powerpoint/2010/main" val="3484693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Nmap</a:t>
            </a:r>
            <a:endParaRPr lang="en-US" dirty="0"/>
          </a:p>
        </p:txBody>
      </p:sp>
      <p:sp>
        <p:nvSpPr>
          <p:cNvPr id="3" name="Content Placeholder 2"/>
          <p:cNvSpPr>
            <a:spLocks noGrp="1"/>
          </p:cNvSpPr>
          <p:nvPr>
            <p:ph idx="1"/>
          </p:nvPr>
        </p:nvSpPr>
        <p:spPr>
          <a:xfrm>
            <a:off x="438112" y="3603625"/>
            <a:ext cx="8205826" cy="3954463"/>
          </a:xfrm>
        </p:spPr>
        <p:txBody>
          <a:bodyPr>
            <a:normAutofit/>
          </a:bodyPr>
          <a:lstStyle/>
          <a:p>
            <a:r>
              <a:rPr lang="en-US" sz="2600" dirty="0"/>
              <a:t>The </a:t>
            </a:r>
            <a:r>
              <a:rPr lang="en-US" sz="2600" dirty="0" err="1"/>
              <a:t>defacto</a:t>
            </a:r>
            <a:r>
              <a:rPr lang="en-US" sz="2600" dirty="0"/>
              <a:t> standard tool for port scanning</a:t>
            </a:r>
          </a:p>
          <a:p>
            <a:r>
              <a:rPr lang="en-US" sz="2600" dirty="0"/>
              <a:t>First released in 1997 by Fyodor</a:t>
            </a:r>
          </a:p>
          <a:p>
            <a:r>
              <a:rPr lang="en-US" sz="2600" dirty="0"/>
              <a:t>Added OS Fingerprinting in 1998</a:t>
            </a:r>
          </a:p>
          <a:p>
            <a:r>
              <a:rPr lang="en-US" sz="2600" dirty="0"/>
              <a:t>Added service versioning in 2003</a:t>
            </a:r>
          </a:p>
          <a:p>
            <a:r>
              <a:rPr lang="en-US" sz="2600" dirty="0"/>
              <a:t>2007 – added </a:t>
            </a:r>
            <a:r>
              <a:rPr lang="en-US" sz="2600" dirty="0" err="1"/>
              <a:t>Nmap</a:t>
            </a:r>
            <a:r>
              <a:rPr lang="en-US" sz="2600" dirty="0"/>
              <a:t> Scripting Engine</a:t>
            </a:r>
          </a:p>
          <a:p>
            <a:r>
              <a:rPr lang="en-US" sz="2600" dirty="0"/>
              <a:t>Current version 7.92 (as of 12/2021)</a:t>
            </a:r>
          </a:p>
          <a:p>
            <a:endParaRPr lang="en-US" sz="2600" dirty="0"/>
          </a:p>
        </p:txBody>
      </p:sp>
      <p:pic>
        <p:nvPicPr>
          <p:cNvPr id="4" name="Content Placeholder 3" descr="trinity-nmapscreen-hd-crop-1200x728.jpg">
            <a:extLst>
              <a:ext uri="{FF2B5EF4-FFF2-40B4-BE49-F238E27FC236}">
                <a16:creationId xmlns:a16="http://schemas.microsoft.com/office/drawing/2014/main" id="{F3BE296F-BDCA-4E44-997E-627BB88BC0AC}"/>
              </a:ext>
            </a:extLst>
          </p:cNvPr>
          <p:cNvPicPr>
            <a:picLocks noChangeAspect="1"/>
          </p:cNvPicPr>
          <p:nvPr/>
        </p:nvPicPr>
        <p:blipFill>
          <a:blip r:embed="rId2">
            <a:extLst>
              <a:ext uri="{28A0092B-C50C-407E-A947-70E740481C1C}">
                <a14:useLocalDpi xmlns:a14="http://schemas.microsoft.com/office/drawing/2010/main" val="0"/>
              </a:ext>
            </a:extLst>
          </a:blip>
          <a:srcRect l="1852" r="1852"/>
          <a:stretch>
            <a:fillRect/>
          </a:stretch>
        </p:blipFill>
        <p:spPr>
          <a:xfrm>
            <a:off x="3731381" y="0"/>
            <a:ext cx="5412619" cy="3409950"/>
          </a:xfrm>
          <a:prstGeom prst="rect">
            <a:avLst/>
          </a:prstGeom>
        </p:spPr>
      </p:pic>
    </p:spTree>
    <p:extLst>
      <p:ext uri="{BB962C8B-B14F-4D97-AF65-F5344CB8AC3E}">
        <p14:creationId xmlns:p14="http://schemas.microsoft.com/office/powerpoint/2010/main" val="8844407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Nmap</a:t>
            </a:r>
            <a:r>
              <a:rPr lang="en-US" dirty="0"/>
              <a:t> for Network Mapping</a:t>
            </a:r>
          </a:p>
        </p:txBody>
      </p:sp>
      <p:sp>
        <p:nvSpPr>
          <p:cNvPr id="3" name="Content Placeholder 2"/>
          <p:cNvSpPr>
            <a:spLocks noGrp="1"/>
          </p:cNvSpPr>
          <p:nvPr>
            <p:ph idx="1"/>
          </p:nvPr>
        </p:nvSpPr>
        <p:spPr/>
        <p:txBody>
          <a:bodyPr>
            <a:normAutofit lnSpcReduction="10000"/>
          </a:bodyPr>
          <a:lstStyle/>
          <a:p>
            <a:r>
              <a:rPr lang="en-US" sz="2800" dirty="0"/>
              <a:t>By default </a:t>
            </a:r>
            <a:r>
              <a:rPr lang="en-US" sz="2800" dirty="0" err="1"/>
              <a:t>Nmap</a:t>
            </a:r>
            <a:r>
              <a:rPr lang="en-US" sz="2800" dirty="0"/>
              <a:t> pings each target address before scanning</a:t>
            </a:r>
          </a:p>
          <a:p>
            <a:r>
              <a:rPr lang="en-US" sz="2800" dirty="0"/>
              <a:t>To ID which IPs are in use </a:t>
            </a:r>
            <a:r>
              <a:rPr lang="en-US" sz="2800" dirty="0" err="1"/>
              <a:t>Nmap</a:t>
            </a:r>
            <a:r>
              <a:rPr lang="en-US" sz="2800" dirty="0"/>
              <a:t> first tries:</a:t>
            </a:r>
          </a:p>
          <a:p>
            <a:pPr lvl="1"/>
            <a:r>
              <a:rPr lang="en-US" sz="2800" dirty="0"/>
              <a:t>ICMP Echo Request (Ping)</a:t>
            </a:r>
          </a:p>
          <a:p>
            <a:pPr lvl="1"/>
            <a:r>
              <a:rPr lang="en-US" sz="2800" dirty="0"/>
              <a:t>TCP SYN to 443</a:t>
            </a:r>
          </a:p>
          <a:p>
            <a:pPr lvl="1"/>
            <a:r>
              <a:rPr lang="en-US" sz="2800" dirty="0"/>
              <a:t>TCP ACK to 80 (if running as root, SYN otherwise)</a:t>
            </a:r>
          </a:p>
          <a:p>
            <a:pPr lvl="1"/>
            <a:r>
              <a:rPr lang="en-US" sz="2800" dirty="0"/>
              <a:t>ICMP Timestamp request</a:t>
            </a:r>
          </a:p>
          <a:p>
            <a:r>
              <a:rPr lang="en-US" sz="2800" dirty="0"/>
              <a:t>This can be skipped/ignored with </a:t>
            </a:r>
            <a:r>
              <a:rPr lang="en-US" sz="2800" b="1" dirty="0">
                <a:latin typeface="Consolas" panose="020B0609020204030204" pitchFamily="49" charset="0"/>
                <a:cs typeface="Consolas" panose="020B0609020204030204" pitchFamily="49" charset="0"/>
              </a:rPr>
              <a:t>–</a:t>
            </a:r>
            <a:r>
              <a:rPr lang="en-US" sz="2800" b="1" dirty="0" err="1">
                <a:latin typeface="Consolas" panose="020B0609020204030204" pitchFamily="49" charset="0"/>
                <a:cs typeface="Consolas" panose="020B0609020204030204" pitchFamily="49" charset="0"/>
              </a:rPr>
              <a:t>Pn</a:t>
            </a:r>
            <a:r>
              <a:rPr lang="en-US" sz="2800" b="1" dirty="0">
                <a:latin typeface="Consolas" panose="020B0609020204030204" pitchFamily="49" charset="0"/>
                <a:cs typeface="Consolas" panose="020B0609020204030204" pitchFamily="49" charset="0"/>
              </a:rPr>
              <a:t> </a:t>
            </a:r>
            <a:r>
              <a:rPr lang="en-US" sz="2800" dirty="0"/>
              <a:t>(used to be </a:t>
            </a:r>
            <a:r>
              <a:rPr lang="en-US" sz="2800" b="1" dirty="0">
                <a:latin typeface="Consolas" panose="020B0609020204030204" pitchFamily="49" charset="0"/>
                <a:cs typeface="Consolas" panose="020B0609020204030204" pitchFamily="49" charset="0"/>
              </a:rPr>
              <a:t>–P0</a:t>
            </a:r>
            <a:r>
              <a:rPr lang="en-US" sz="2800" dirty="0"/>
              <a:t>)</a:t>
            </a:r>
          </a:p>
          <a:p>
            <a:endParaRPr lang="en-US" sz="2800" dirty="0"/>
          </a:p>
        </p:txBody>
      </p:sp>
    </p:spTree>
    <p:extLst>
      <p:ext uri="{BB962C8B-B14F-4D97-AF65-F5344CB8AC3E}">
        <p14:creationId xmlns:p14="http://schemas.microsoft.com/office/powerpoint/2010/main" val="32778294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Nmap</a:t>
            </a:r>
            <a:r>
              <a:rPr lang="en-US" dirty="0"/>
              <a:t> Scan Types</a:t>
            </a:r>
          </a:p>
        </p:txBody>
      </p:sp>
      <p:sp>
        <p:nvSpPr>
          <p:cNvPr id="3" name="Content Placeholder 2"/>
          <p:cNvSpPr>
            <a:spLocks noGrp="1"/>
          </p:cNvSpPr>
          <p:nvPr>
            <p:ph idx="1"/>
          </p:nvPr>
        </p:nvSpPr>
        <p:spPr/>
        <p:txBody>
          <a:bodyPr>
            <a:normAutofit/>
          </a:bodyPr>
          <a:lstStyle/>
          <a:p>
            <a:r>
              <a:rPr lang="en-US" sz="2800" b="1" dirty="0">
                <a:latin typeface="Consolas" panose="020B0609020204030204" pitchFamily="49" charset="0"/>
                <a:cs typeface="Consolas" panose="020B0609020204030204" pitchFamily="49" charset="0"/>
              </a:rPr>
              <a:t>-</a:t>
            </a:r>
            <a:r>
              <a:rPr lang="en-US" sz="2800" b="1" dirty="0" err="1">
                <a:latin typeface="Consolas" panose="020B0609020204030204" pitchFamily="49" charset="0"/>
                <a:cs typeface="Consolas" panose="020B0609020204030204" pitchFamily="49" charset="0"/>
              </a:rPr>
              <a:t>sT</a:t>
            </a:r>
            <a:r>
              <a:rPr lang="en-US" sz="2800" b="1" dirty="0">
                <a:latin typeface="Consolas" panose="020B0609020204030204" pitchFamily="49" charset="0"/>
                <a:cs typeface="Consolas" panose="020B0609020204030204" pitchFamily="49" charset="0"/>
              </a:rPr>
              <a:t> </a:t>
            </a:r>
            <a:r>
              <a:rPr lang="en-US" sz="2800" dirty="0"/>
              <a:t>TCP Full Connect Scan</a:t>
            </a:r>
          </a:p>
          <a:p>
            <a:r>
              <a:rPr lang="en-US" sz="2800" b="1" dirty="0">
                <a:latin typeface="Consolas" panose="020B0609020204030204" pitchFamily="49" charset="0"/>
                <a:cs typeface="Consolas" panose="020B0609020204030204" pitchFamily="49" charset="0"/>
              </a:rPr>
              <a:t>-</a:t>
            </a:r>
            <a:r>
              <a:rPr lang="en-US" sz="2800" b="1" dirty="0" err="1">
                <a:latin typeface="Consolas" panose="020B0609020204030204" pitchFamily="49" charset="0"/>
                <a:cs typeface="Consolas" panose="020B0609020204030204" pitchFamily="49" charset="0"/>
              </a:rPr>
              <a:t>sS</a:t>
            </a:r>
            <a:r>
              <a:rPr lang="en-US" sz="2800" b="1" dirty="0">
                <a:latin typeface="Consolas" panose="020B0609020204030204" pitchFamily="49" charset="0"/>
                <a:cs typeface="Consolas" panose="020B0609020204030204" pitchFamily="49" charset="0"/>
              </a:rPr>
              <a:t> </a:t>
            </a:r>
            <a:r>
              <a:rPr lang="en-US" sz="2800" dirty="0"/>
              <a:t>TCP SYN scan (half open scanning)</a:t>
            </a:r>
          </a:p>
          <a:p>
            <a:r>
              <a:rPr lang="en-US" sz="2800" b="1" dirty="0">
                <a:latin typeface="Consolas" panose="020B0609020204030204" pitchFamily="49" charset="0"/>
                <a:cs typeface="Consolas" panose="020B0609020204030204" pitchFamily="49" charset="0"/>
              </a:rPr>
              <a:t>-</a:t>
            </a:r>
            <a:r>
              <a:rPr lang="en-US" sz="2800" b="1" dirty="0" err="1">
                <a:latin typeface="Consolas" panose="020B0609020204030204" pitchFamily="49" charset="0"/>
                <a:cs typeface="Consolas" panose="020B0609020204030204" pitchFamily="49" charset="0"/>
              </a:rPr>
              <a:t>sU</a:t>
            </a:r>
            <a:r>
              <a:rPr lang="en-US" sz="2800" dirty="0"/>
              <a:t> UDP Scan</a:t>
            </a:r>
          </a:p>
          <a:p>
            <a:r>
              <a:rPr lang="en-US" sz="2800" b="1" dirty="0">
                <a:latin typeface="Consolas" panose="020B0609020204030204" pitchFamily="49" charset="0"/>
                <a:cs typeface="Consolas" panose="020B0609020204030204" pitchFamily="49" charset="0"/>
              </a:rPr>
              <a:t>-</a:t>
            </a:r>
            <a:r>
              <a:rPr lang="en-US" sz="2800" b="1" dirty="0" err="1">
                <a:latin typeface="Consolas" panose="020B0609020204030204" pitchFamily="49" charset="0"/>
                <a:cs typeface="Consolas" panose="020B0609020204030204" pitchFamily="49" charset="0"/>
              </a:rPr>
              <a:t>sA</a:t>
            </a:r>
            <a:r>
              <a:rPr lang="en-US" sz="2800" dirty="0"/>
              <a:t> TCP ACK scan (useful for mapping firewall rules)</a:t>
            </a:r>
          </a:p>
          <a:p>
            <a:r>
              <a:rPr lang="en-US" sz="2800" b="1" dirty="0">
                <a:latin typeface="Consolas" panose="020B0609020204030204" pitchFamily="49" charset="0"/>
                <a:cs typeface="Consolas" panose="020B0609020204030204" pitchFamily="49" charset="0"/>
              </a:rPr>
              <a:t>-</a:t>
            </a:r>
            <a:r>
              <a:rPr lang="en-US" sz="2800" b="1" dirty="0" err="1">
                <a:latin typeface="Consolas" panose="020B0609020204030204" pitchFamily="49" charset="0"/>
                <a:cs typeface="Consolas" panose="020B0609020204030204" pitchFamily="49" charset="0"/>
              </a:rPr>
              <a:t>sF</a:t>
            </a:r>
            <a:r>
              <a:rPr lang="en-US" sz="2800" dirty="0"/>
              <a:t> TCP FIN scan (useful for mapping firewalls</a:t>
            </a:r>
          </a:p>
          <a:p>
            <a:r>
              <a:rPr lang="en-US" sz="2800" b="1" dirty="0">
                <a:latin typeface="Consolas" panose="020B0609020204030204" pitchFamily="49" charset="0"/>
                <a:cs typeface="Consolas" panose="020B0609020204030204" pitchFamily="49" charset="0"/>
              </a:rPr>
              <a:t>-</a:t>
            </a:r>
            <a:r>
              <a:rPr lang="en-US" sz="2800" b="1" dirty="0" err="1">
                <a:latin typeface="Consolas" panose="020B0609020204030204" pitchFamily="49" charset="0"/>
                <a:cs typeface="Consolas" panose="020B0609020204030204" pitchFamily="49" charset="0"/>
              </a:rPr>
              <a:t>sN</a:t>
            </a:r>
            <a:r>
              <a:rPr lang="en-US" sz="2800" dirty="0"/>
              <a:t> NULL scan (no TCP flags set)</a:t>
            </a:r>
          </a:p>
          <a:p>
            <a:r>
              <a:rPr lang="en-US" sz="2800" b="1" dirty="0">
                <a:latin typeface="Consolas" panose="020B0609020204030204" pitchFamily="49" charset="0"/>
                <a:cs typeface="Consolas" panose="020B0609020204030204" pitchFamily="49" charset="0"/>
              </a:rPr>
              <a:t>-</a:t>
            </a:r>
            <a:r>
              <a:rPr lang="en-US" sz="2800" b="1" dirty="0" err="1">
                <a:latin typeface="Consolas" panose="020B0609020204030204" pitchFamily="49" charset="0"/>
                <a:cs typeface="Consolas" panose="020B0609020204030204" pitchFamily="49" charset="0"/>
              </a:rPr>
              <a:t>sX</a:t>
            </a:r>
            <a:r>
              <a:rPr lang="en-US" sz="2800" dirty="0"/>
              <a:t> Xmas scan (FIN, PSH, URG set)</a:t>
            </a:r>
          </a:p>
        </p:txBody>
      </p:sp>
    </p:spTree>
    <p:extLst>
      <p:ext uri="{BB962C8B-B14F-4D97-AF65-F5344CB8AC3E}">
        <p14:creationId xmlns:p14="http://schemas.microsoft.com/office/powerpoint/2010/main" val="13327704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sF</a:t>
            </a:r>
            <a:r>
              <a:rPr lang="en-US" dirty="0"/>
              <a:t> –</a:t>
            </a:r>
            <a:r>
              <a:rPr lang="en-US" dirty="0" err="1"/>
              <a:t>sN</a:t>
            </a:r>
            <a:r>
              <a:rPr lang="en-US" dirty="0"/>
              <a:t> -</a:t>
            </a:r>
            <a:r>
              <a:rPr lang="en-US" dirty="0" err="1"/>
              <a:t>sX</a:t>
            </a:r>
            <a:endParaRPr lang="en-US" dirty="0"/>
          </a:p>
        </p:txBody>
      </p:sp>
      <p:sp>
        <p:nvSpPr>
          <p:cNvPr id="3" name="Content Placeholder 2"/>
          <p:cNvSpPr>
            <a:spLocks noGrp="1"/>
          </p:cNvSpPr>
          <p:nvPr>
            <p:ph idx="1"/>
          </p:nvPr>
        </p:nvSpPr>
        <p:spPr/>
        <p:txBody>
          <a:bodyPr>
            <a:normAutofit/>
          </a:bodyPr>
          <a:lstStyle/>
          <a:p>
            <a:r>
              <a:rPr lang="en-US" sz="2800" dirty="0"/>
              <a:t>These work to exploit a loophole in how TCP works</a:t>
            </a:r>
          </a:p>
          <a:p>
            <a:r>
              <a:rPr lang="en-US" sz="2800" dirty="0"/>
              <a:t>If you send a packet that doesn’t have SYN, ACK, or RST flags set</a:t>
            </a:r>
          </a:p>
          <a:p>
            <a:pPr lvl="1"/>
            <a:r>
              <a:rPr lang="en-US" sz="2800" dirty="0"/>
              <a:t>Receive a RST back = port closed</a:t>
            </a:r>
          </a:p>
          <a:p>
            <a:pPr lvl="1"/>
            <a:r>
              <a:rPr lang="en-US" sz="2800" dirty="0"/>
              <a:t>No response = port open</a:t>
            </a:r>
          </a:p>
        </p:txBody>
      </p:sp>
    </p:spTree>
    <p:extLst>
      <p:ext uri="{BB962C8B-B14F-4D97-AF65-F5344CB8AC3E}">
        <p14:creationId xmlns:p14="http://schemas.microsoft.com/office/powerpoint/2010/main" val="42635038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Nmap</a:t>
            </a:r>
            <a:r>
              <a:rPr lang="en-US" dirty="0"/>
              <a:t> – SYN scanning</a:t>
            </a:r>
          </a:p>
        </p:txBody>
      </p:sp>
      <p:sp>
        <p:nvSpPr>
          <p:cNvPr id="3" name="Content Placeholder 2"/>
          <p:cNvSpPr>
            <a:spLocks noGrp="1"/>
          </p:cNvSpPr>
          <p:nvPr>
            <p:ph idx="1"/>
          </p:nvPr>
        </p:nvSpPr>
        <p:spPr/>
        <p:txBody>
          <a:bodyPr>
            <a:normAutofit/>
          </a:bodyPr>
          <a:lstStyle/>
          <a:p>
            <a:r>
              <a:rPr lang="en-US" sz="3200" b="1" dirty="0">
                <a:latin typeface="Consolas" panose="020B0609020204030204" pitchFamily="49" charset="0"/>
                <a:cs typeface="Consolas" panose="020B0609020204030204" pitchFamily="49" charset="0"/>
              </a:rPr>
              <a:t>-</a:t>
            </a:r>
            <a:r>
              <a:rPr lang="en-US" sz="3200" b="1" dirty="0" err="1">
                <a:latin typeface="Consolas" panose="020B0609020204030204" pitchFamily="49" charset="0"/>
                <a:cs typeface="Consolas" panose="020B0609020204030204" pitchFamily="49" charset="0"/>
              </a:rPr>
              <a:t>sS</a:t>
            </a:r>
            <a:endParaRPr lang="en-US" sz="3200" b="1" dirty="0">
              <a:latin typeface="Consolas" panose="020B0609020204030204" pitchFamily="49" charset="0"/>
              <a:cs typeface="Consolas" panose="020B0609020204030204" pitchFamily="49" charset="0"/>
            </a:endParaRPr>
          </a:p>
          <a:p>
            <a:r>
              <a:rPr lang="en-US" sz="3200" dirty="0"/>
              <a:t>Only send a SYN packet</a:t>
            </a:r>
          </a:p>
          <a:p>
            <a:r>
              <a:rPr lang="en-US" sz="3200" dirty="0"/>
              <a:t>Stealthy since you don’t open a full connection, often not logged on the host</a:t>
            </a:r>
          </a:p>
          <a:p>
            <a:r>
              <a:rPr lang="en-US" sz="3200" dirty="0"/>
              <a:t>Fast since you’re only sending a single packet</a:t>
            </a:r>
          </a:p>
          <a:p>
            <a:r>
              <a:rPr lang="en-US" sz="3200" dirty="0"/>
              <a:t>Default scanning method if running as root</a:t>
            </a:r>
          </a:p>
        </p:txBody>
      </p:sp>
    </p:spTree>
    <p:extLst>
      <p:ext uri="{BB962C8B-B14F-4D97-AF65-F5344CB8AC3E}">
        <p14:creationId xmlns:p14="http://schemas.microsoft.com/office/powerpoint/2010/main" val="16593273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Nmap</a:t>
            </a:r>
            <a:r>
              <a:rPr lang="en-US" dirty="0"/>
              <a:t> – ACK Scanning</a:t>
            </a:r>
          </a:p>
        </p:txBody>
      </p:sp>
      <p:sp>
        <p:nvSpPr>
          <p:cNvPr id="3" name="Content Placeholder 2"/>
          <p:cNvSpPr>
            <a:spLocks noGrp="1"/>
          </p:cNvSpPr>
          <p:nvPr>
            <p:ph idx="1"/>
          </p:nvPr>
        </p:nvSpPr>
        <p:spPr/>
        <p:txBody>
          <a:bodyPr>
            <a:normAutofit/>
          </a:bodyPr>
          <a:lstStyle/>
          <a:p>
            <a:r>
              <a:rPr lang="en-US" dirty="0"/>
              <a:t>Supposed you want to allow outgoing connections but not incoming</a:t>
            </a:r>
          </a:p>
          <a:p>
            <a:r>
              <a:rPr lang="en-US" dirty="0"/>
              <a:t>You might configure a router or firewall to allow only established connections in (connection with ACK bit set)</a:t>
            </a:r>
          </a:p>
          <a:p>
            <a:r>
              <a:rPr lang="en-US" dirty="0"/>
              <a:t>This blocks session initiations from outside</a:t>
            </a:r>
          </a:p>
          <a:p>
            <a:r>
              <a:rPr lang="en-US" dirty="0"/>
              <a:t>But... an attacker can use an ACK scan to bypass</a:t>
            </a:r>
          </a:p>
          <a:p>
            <a:r>
              <a:rPr lang="en-US" dirty="0"/>
              <a:t>Can be helpful for network mapping</a:t>
            </a:r>
          </a:p>
        </p:txBody>
      </p:sp>
    </p:spTree>
    <p:extLst>
      <p:ext uri="{BB962C8B-B14F-4D97-AF65-F5344CB8AC3E}">
        <p14:creationId xmlns:p14="http://schemas.microsoft.com/office/powerpoint/2010/main" val="28306832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3C2C8-9BE1-E64C-ACF9-858189447400}"/>
              </a:ext>
            </a:extLst>
          </p:cNvPr>
          <p:cNvSpPr>
            <a:spLocks noGrp="1"/>
          </p:cNvSpPr>
          <p:nvPr>
            <p:ph type="title"/>
          </p:nvPr>
        </p:nvSpPr>
        <p:spPr/>
        <p:txBody>
          <a:bodyPr/>
          <a:lstStyle/>
          <a:p>
            <a:r>
              <a:rPr lang="en-US" b="1" dirty="0" err="1">
                <a:solidFill>
                  <a:schemeClr val="tx1"/>
                </a:solidFill>
                <a:latin typeface="Consolas" panose="020B0609020204030204" pitchFamily="49" charset="0"/>
                <a:cs typeface="Consolas" panose="020B0609020204030204" pitchFamily="49" charset="0"/>
              </a:rPr>
              <a:t>nmap</a:t>
            </a:r>
            <a:r>
              <a:rPr lang="en-US" b="1" dirty="0">
                <a:solidFill>
                  <a:schemeClr val="tx1"/>
                </a:solidFill>
                <a:latin typeface="Consolas" panose="020B0609020204030204" pitchFamily="49" charset="0"/>
                <a:cs typeface="Consolas" panose="020B0609020204030204" pitchFamily="49" charset="0"/>
              </a:rPr>
              <a:t> –</a:t>
            </a:r>
            <a:r>
              <a:rPr lang="en-US" b="1" dirty="0" err="1">
                <a:solidFill>
                  <a:schemeClr val="tx1"/>
                </a:solidFill>
                <a:latin typeface="Consolas" panose="020B0609020204030204" pitchFamily="49" charset="0"/>
                <a:cs typeface="Consolas" panose="020B0609020204030204" pitchFamily="49" charset="0"/>
              </a:rPr>
              <a:t>sn</a:t>
            </a:r>
            <a:r>
              <a:rPr lang="en-US" b="1" dirty="0">
                <a:solidFill>
                  <a:schemeClr val="tx1"/>
                </a:solidFill>
                <a:latin typeface="Consolas" panose="020B0609020204030204" pitchFamily="49" charset="0"/>
                <a:cs typeface="Consolas" panose="020B0609020204030204" pitchFamily="49" charset="0"/>
              </a:rPr>
              <a:t> </a:t>
            </a:r>
            <a:r>
              <a:rPr lang="en-US" dirty="0"/>
              <a:t>– Ping scan</a:t>
            </a:r>
          </a:p>
        </p:txBody>
      </p:sp>
      <p:sp>
        <p:nvSpPr>
          <p:cNvPr id="3" name="Content Placeholder 2">
            <a:extLst>
              <a:ext uri="{FF2B5EF4-FFF2-40B4-BE49-F238E27FC236}">
                <a16:creationId xmlns:a16="http://schemas.microsoft.com/office/drawing/2014/main" id="{345B62E1-A4D0-7144-BBAD-A514B73D4FAE}"/>
              </a:ext>
            </a:extLst>
          </p:cNvPr>
          <p:cNvSpPr>
            <a:spLocks noGrp="1"/>
          </p:cNvSpPr>
          <p:nvPr>
            <p:ph idx="1"/>
          </p:nvPr>
        </p:nvSpPr>
        <p:spPr/>
        <p:txBody>
          <a:bodyPr/>
          <a:lstStyle/>
          <a:p>
            <a:r>
              <a:rPr lang="en-US" dirty="0"/>
              <a:t>Perform a ping scan of the network specified.  Helpful for discovering systems on a network</a:t>
            </a:r>
          </a:p>
        </p:txBody>
      </p:sp>
      <p:pic>
        <p:nvPicPr>
          <p:cNvPr id="5" name="Picture 4">
            <a:extLst>
              <a:ext uri="{FF2B5EF4-FFF2-40B4-BE49-F238E27FC236}">
                <a16:creationId xmlns:a16="http://schemas.microsoft.com/office/drawing/2014/main" id="{83F41703-AA2F-7748-BB54-9CC43A3C76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5776" y="2411602"/>
            <a:ext cx="6022848" cy="4446398"/>
          </a:xfrm>
          <a:prstGeom prst="rect">
            <a:avLst/>
          </a:prstGeom>
        </p:spPr>
      </p:pic>
    </p:spTree>
    <p:extLst>
      <p:ext uri="{BB962C8B-B14F-4D97-AF65-F5344CB8AC3E}">
        <p14:creationId xmlns:p14="http://schemas.microsoft.com/office/powerpoint/2010/main" val="35153724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Source Ports for Scanning</a:t>
            </a:r>
          </a:p>
        </p:txBody>
      </p:sp>
      <p:sp>
        <p:nvSpPr>
          <p:cNvPr id="3" name="Content Placeholder 2"/>
          <p:cNvSpPr>
            <a:spLocks noGrp="1"/>
          </p:cNvSpPr>
          <p:nvPr>
            <p:ph idx="1"/>
          </p:nvPr>
        </p:nvSpPr>
        <p:spPr/>
        <p:txBody>
          <a:bodyPr>
            <a:normAutofit/>
          </a:bodyPr>
          <a:lstStyle/>
          <a:p>
            <a:r>
              <a:rPr lang="en-US" sz="3200" dirty="0"/>
              <a:t>By setting a specific source port you can often blend your scans in with legitimate traffic</a:t>
            </a:r>
          </a:p>
          <a:p>
            <a:r>
              <a:rPr lang="en-US" sz="3200" dirty="0"/>
              <a:t>UDP/TCP 53, TCP 80, TCP 443, TCP 22</a:t>
            </a:r>
          </a:p>
          <a:p>
            <a:r>
              <a:rPr lang="en-US" sz="3200" dirty="0"/>
              <a:t>Set with the </a:t>
            </a:r>
            <a:r>
              <a:rPr lang="en-US" sz="3200" b="1" dirty="0">
                <a:latin typeface="Consolas" panose="020B0609020204030204" pitchFamily="49" charset="0"/>
                <a:cs typeface="Consolas" panose="020B0609020204030204" pitchFamily="49" charset="0"/>
              </a:rPr>
              <a:t>–g </a:t>
            </a:r>
            <a:r>
              <a:rPr lang="en-US" sz="3200" dirty="0"/>
              <a:t>option (or </a:t>
            </a:r>
            <a:r>
              <a:rPr lang="en-US" sz="3200" b="1" dirty="0">
                <a:latin typeface="Consolas" panose="020B0609020204030204" pitchFamily="49" charset="0"/>
                <a:cs typeface="Consolas" panose="020B0609020204030204" pitchFamily="49" charset="0"/>
              </a:rPr>
              <a:t>--source-port</a:t>
            </a:r>
            <a:r>
              <a:rPr lang="en-US" sz="3200" dirty="0"/>
              <a:t>)</a:t>
            </a:r>
          </a:p>
        </p:txBody>
      </p:sp>
    </p:spTree>
    <p:extLst>
      <p:ext uri="{BB962C8B-B14F-4D97-AF65-F5344CB8AC3E}">
        <p14:creationId xmlns:p14="http://schemas.microsoft.com/office/powerpoint/2010/main" val="3095967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4" name="Content Placeholder 3" descr="TS-WWTSD.jpg"/>
          <p:cNvPicPr>
            <a:picLocks noGrp="1" noChangeAspect="1"/>
          </p:cNvPicPr>
          <p:nvPr>
            <p:ph idx="1"/>
          </p:nvPr>
        </p:nvPicPr>
        <p:blipFill>
          <a:blip r:embed="rId2">
            <a:extLst>
              <a:ext uri="{28A0092B-C50C-407E-A947-70E740481C1C}">
                <a14:useLocalDpi xmlns:a14="http://schemas.microsoft.com/office/drawing/2010/main" val="0"/>
              </a:ext>
            </a:extLst>
          </a:blip>
          <a:srcRect t="-13000" b="-13000"/>
          <a:stretch>
            <a:fillRect/>
          </a:stretch>
        </p:blipFill>
        <p:spPr>
          <a:xfrm>
            <a:off x="0" y="548640"/>
            <a:ext cx="9144000" cy="5760720"/>
          </a:xfrm>
        </p:spPr>
      </p:pic>
    </p:spTree>
    <p:extLst>
      <p:ext uri="{BB962C8B-B14F-4D97-AF65-F5344CB8AC3E}">
        <p14:creationId xmlns:p14="http://schemas.microsoft.com/office/powerpoint/2010/main" val="20197761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1450A-7664-864C-AF82-6A2F80EB1ACD}"/>
              </a:ext>
            </a:extLst>
          </p:cNvPr>
          <p:cNvSpPr>
            <a:spLocks noGrp="1"/>
          </p:cNvSpPr>
          <p:nvPr>
            <p:ph type="title"/>
          </p:nvPr>
        </p:nvSpPr>
        <p:spPr/>
        <p:txBody>
          <a:bodyPr/>
          <a:lstStyle/>
          <a:p>
            <a:r>
              <a:rPr lang="en-US" dirty="0" err="1"/>
              <a:t>nmap</a:t>
            </a:r>
            <a:endParaRPr lang="en-US" dirty="0"/>
          </a:p>
        </p:txBody>
      </p:sp>
      <p:pic>
        <p:nvPicPr>
          <p:cNvPr id="5" name="Content Placeholder 4">
            <a:extLst>
              <a:ext uri="{FF2B5EF4-FFF2-40B4-BE49-F238E27FC236}">
                <a16:creationId xmlns:a16="http://schemas.microsoft.com/office/drawing/2014/main" id="{AE3E7365-6454-AD4A-99B2-DB527D3E2A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643062"/>
            <a:ext cx="7929042" cy="3743325"/>
          </a:xfrm>
        </p:spPr>
      </p:pic>
    </p:spTree>
    <p:extLst>
      <p:ext uri="{BB962C8B-B14F-4D97-AF65-F5344CB8AC3E}">
        <p14:creationId xmlns:p14="http://schemas.microsoft.com/office/powerpoint/2010/main" val="10686527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 Fingerprinting</a:t>
            </a:r>
          </a:p>
        </p:txBody>
      </p:sp>
      <p:sp>
        <p:nvSpPr>
          <p:cNvPr id="3" name="Content Placeholder 2"/>
          <p:cNvSpPr>
            <a:spLocks noGrp="1"/>
          </p:cNvSpPr>
          <p:nvPr>
            <p:ph idx="1"/>
          </p:nvPr>
        </p:nvSpPr>
        <p:spPr/>
        <p:txBody>
          <a:bodyPr>
            <a:normAutofit lnSpcReduction="10000"/>
          </a:bodyPr>
          <a:lstStyle/>
          <a:p>
            <a:r>
              <a:rPr lang="en-US" sz="2800" b="1" dirty="0">
                <a:latin typeface="Consolas" panose="020B0609020204030204" pitchFamily="49" charset="0"/>
                <a:cs typeface="Consolas" panose="020B0609020204030204" pitchFamily="49" charset="0"/>
              </a:rPr>
              <a:t>-O</a:t>
            </a:r>
          </a:p>
          <a:p>
            <a:r>
              <a:rPr lang="en-US" sz="2800" dirty="0"/>
              <a:t>Operating systems (and versions of </a:t>
            </a:r>
            <a:r>
              <a:rPr lang="en-US" sz="2800" dirty="0" err="1"/>
              <a:t>OSes</a:t>
            </a:r>
            <a:r>
              <a:rPr lang="en-US" sz="2800" dirty="0"/>
              <a:t>) have subtle differences in their TCP/IP stacks we can use to ID them</a:t>
            </a:r>
          </a:p>
          <a:p>
            <a:pPr lvl="1"/>
            <a:r>
              <a:rPr lang="en-US" sz="2800" dirty="0"/>
              <a:t>TCP ISN greatest common denominator and counter rate</a:t>
            </a:r>
          </a:p>
          <a:p>
            <a:pPr lvl="1"/>
            <a:r>
              <a:rPr lang="en-US" sz="2800" dirty="0"/>
              <a:t>TCP and ICMP IP ID sequence generation </a:t>
            </a:r>
          </a:p>
          <a:p>
            <a:pPr lvl="1"/>
            <a:r>
              <a:rPr lang="en-US" sz="2800" dirty="0"/>
              <a:t>TCP initial size window</a:t>
            </a:r>
          </a:p>
          <a:p>
            <a:pPr lvl="1"/>
            <a:r>
              <a:rPr lang="en-US" sz="2800" dirty="0"/>
              <a:t>IP initial TTL guess</a:t>
            </a:r>
          </a:p>
          <a:p>
            <a:pPr lvl="1"/>
            <a:r>
              <a:rPr lang="en-US" sz="2800" dirty="0"/>
              <a:t>And many more</a:t>
            </a:r>
          </a:p>
        </p:txBody>
      </p:sp>
    </p:spTree>
    <p:extLst>
      <p:ext uri="{BB962C8B-B14F-4D97-AF65-F5344CB8AC3E}">
        <p14:creationId xmlns:p14="http://schemas.microsoft.com/office/powerpoint/2010/main" val="37235919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508E9-6A2F-824C-BB4E-997767E02CCD}"/>
              </a:ext>
            </a:extLst>
          </p:cNvPr>
          <p:cNvSpPr>
            <a:spLocks noGrp="1"/>
          </p:cNvSpPr>
          <p:nvPr>
            <p:ph type="title"/>
          </p:nvPr>
        </p:nvSpPr>
        <p:spPr/>
        <p:txBody>
          <a:bodyPr/>
          <a:lstStyle/>
          <a:p>
            <a:r>
              <a:rPr lang="en-US" b="1" dirty="0">
                <a:solidFill>
                  <a:schemeClr val="tx1"/>
                </a:solidFill>
                <a:latin typeface="Consolas" panose="020B0609020204030204" pitchFamily="49" charset="0"/>
                <a:cs typeface="Consolas" panose="020B0609020204030204" pitchFamily="49" charset="0"/>
              </a:rPr>
              <a:t>-O </a:t>
            </a:r>
            <a:r>
              <a:rPr lang="en-US" dirty="0"/>
              <a:t>OS Fingerprinting</a:t>
            </a:r>
          </a:p>
        </p:txBody>
      </p:sp>
      <p:pic>
        <p:nvPicPr>
          <p:cNvPr id="5" name="Content Placeholder 4">
            <a:extLst>
              <a:ext uri="{FF2B5EF4-FFF2-40B4-BE49-F238E27FC236}">
                <a16:creationId xmlns:a16="http://schemas.microsoft.com/office/drawing/2014/main" id="{CC57CB18-1C3D-0145-8EED-84B6B8C19D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412" y="1417638"/>
            <a:ext cx="8737126" cy="4750430"/>
          </a:xfrm>
        </p:spPr>
      </p:pic>
    </p:spTree>
    <p:extLst>
      <p:ext uri="{BB962C8B-B14F-4D97-AF65-F5344CB8AC3E}">
        <p14:creationId xmlns:p14="http://schemas.microsoft.com/office/powerpoint/2010/main" val="27532781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 Scanning with </a:t>
            </a:r>
            <a:r>
              <a:rPr lang="en-US" dirty="0" err="1"/>
              <a:t>Nmap</a:t>
            </a:r>
            <a:endParaRPr lang="en-US" dirty="0"/>
          </a:p>
        </p:txBody>
      </p:sp>
      <p:sp>
        <p:nvSpPr>
          <p:cNvPr id="3" name="Content Placeholder 2"/>
          <p:cNvSpPr>
            <a:spLocks noGrp="1"/>
          </p:cNvSpPr>
          <p:nvPr>
            <p:ph idx="1"/>
          </p:nvPr>
        </p:nvSpPr>
        <p:spPr/>
        <p:txBody>
          <a:bodyPr>
            <a:normAutofit/>
          </a:bodyPr>
          <a:lstStyle/>
          <a:p>
            <a:r>
              <a:rPr lang="en-US" sz="3200" b="1" dirty="0">
                <a:latin typeface="Consolas" panose="020B0609020204030204" pitchFamily="49" charset="0"/>
                <a:cs typeface="Consolas" panose="020B0609020204030204" pitchFamily="49" charset="0"/>
              </a:rPr>
              <a:t>-</a:t>
            </a:r>
            <a:r>
              <a:rPr lang="en-US" sz="3200" b="1" dirty="0" err="1">
                <a:latin typeface="Consolas" panose="020B0609020204030204" pitchFamily="49" charset="0"/>
                <a:cs typeface="Consolas" panose="020B0609020204030204" pitchFamily="49" charset="0"/>
              </a:rPr>
              <a:t>sV</a:t>
            </a:r>
            <a:endParaRPr lang="en-US" sz="3200" b="1" dirty="0">
              <a:latin typeface="Consolas" panose="020B0609020204030204" pitchFamily="49" charset="0"/>
              <a:cs typeface="Consolas" panose="020B0609020204030204" pitchFamily="49" charset="0"/>
            </a:endParaRPr>
          </a:p>
          <a:p>
            <a:r>
              <a:rPr lang="en-US" sz="3200" dirty="0"/>
              <a:t>Provides more detailed info on a service running behind a port</a:t>
            </a:r>
          </a:p>
          <a:p>
            <a:r>
              <a:rPr lang="en-US" sz="3200" dirty="0"/>
              <a:t>Like banner grabbing but better</a:t>
            </a:r>
          </a:p>
          <a:p>
            <a:r>
              <a:rPr lang="en-US" sz="3200" dirty="0"/>
              <a:t>Helps ID service running on a non standard port</a:t>
            </a:r>
          </a:p>
          <a:p>
            <a:r>
              <a:rPr lang="en-US" sz="3200" dirty="0"/>
              <a:t>Helps build a potential list of vulnerabilities</a:t>
            </a:r>
          </a:p>
        </p:txBody>
      </p:sp>
    </p:spTree>
    <p:extLst>
      <p:ext uri="{BB962C8B-B14F-4D97-AF65-F5344CB8AC3E}">
        <p14:creationId xmlns:p14="http://schemas.microsoft.com/office/powerpoint/2010/main" val="29273483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works</a:t>
            </a:r>
          </a:p>
        </p:txBody>
      </p:sp>
      <p:sp>
        <p:nvSpPr>
          <p:cNvPr id="3" name="Content Placeholder 2"/>
          <p:cNvSpPr>
            <a:spLocks noGrp="1"/>
          </p:cNvSpPr>
          <p:nvPr>
            <p:ph idx="1"/>
          </p:nvPr>
        </p:nvSpPr>
        <p:spPr/>
        <p:txBody>
          <a:bodyPr>
            <a:normAutofit/>
          </a:bodyPr>
          <a:lstStyle/>
          <a:p>
            <a:r>
              <a:rPr lang="en-US" sz="2800" dirty="0"/>
              <a:t>For every listening port discovered</a:t>
            </a:r>
          </a:p>
          <a:p>
            <a:pPr lvl="1"/>
            <a:r>
              <a:rPr lang="en-US" sz="2800" dirty="0"/>
              <a:t>Connect via TCP and listen for 5 seconds</a:t>
            </a:r>
          </a:p>
          <a:p>
            <a:pPr lvl="1"/>
            <a:r>
              <a:rPr lang="en-US" sz="2800" dirty="0"/>
              <a:t>Probes TCP and UDP ports sending data designed to elicit responses from a specific server (+1k service fingerprints by default)</a:t>
            </a:r>
          </a:p>
          <a:p>
            <a:pPr lvl="1"/>
            <a:r>
              <a:rPr lang="en-US" sz="2800" dirty="0"/>
              <a:t>Attempts SSL handshake on TCP and continues SSL probe if successful</a:t>
            </a:r>
          </a:p>
          <a:p>
            <a:pPr lvl="1"/>
            <a:r>
              <a:rPr lang="en-US" sz="2800" dirty="0"/>
              <a:t>Issues Null RPC commands to see if RPC services are in use</a:t>
            </a:r>
          </a:p>
        </p:txBody>
      </p:sp>
    </p:spTree>
    <p:extLst>
      <p:ext uri="{BB962C8B-B14F-4D97-AF65-F5344CB8AC3E}">
        <p14:creationId xmlns:p14="http://schemas.microsoft.com/office/powerpoint/2010/main" val="2782761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5B8D2-18B8-3942-AA56-FCCF92584E0B}"/>
              </a:ext>
            </a:extLst>
          </p:cNvPr>
          <p:cNvSpPr>
            <a:spLocks noGrp="1"/>
          </p:cNvSpPr>
          <p:nvPr>
            <p:ph type="title"/>
          </p:nvPr>
        </p:nvSpPr>
        <p:spPr/>
        <p:txBody>
          <a:bodyPr/>
          <a:lstStyle/>
          <a:p>
            <a:r>
              <a:rPr lang="en-US" b="1" dirty="0" err="1">
                <a:solidFill>
                  <a:schemeClr val="tx1"/>
                </a:solidFill>
                <a:latin typeface="Consolas" panose="020B0609020204030204" pitchFamily="49" charset="0"/>
                <a:cs typeface="Consolas" panose="020B0609020204030204" pitchFamily="49" charset="0"/>
              </a:rPr>
              <a:t>nmap</a:t>
            </a:r>
            <a:r>
              <a:rPr lang="en-US" b="1" dirty="0">
                <a:solidFill>
                  <a:schemeClr val="tx1"/>
                </a:solidFill>
                <a:latin typeface="Consolas" panose="020B0609020204030204" pitchFamily="49" charset="0"/>
                <a:cs typeface="Consolas" panose="020B0609020204030204" pitchFamily="49" charset="0"/>
              </a:rPr>
              <a:t> -</a:t>
            </a:r>
            <a:r>
              <a:rPr lang="en-US" b="1" dirty="0" err="1">
                <a:solidFill>
                  <a:schemeClr val="tx1"/>
                </a:solidFill>
                <a:latin typeface="Consolas" panose="020B0609020204030204" pitchFamily="49" charset="0"/>
                <a:cs typeface="Consolas" panose="020B0609020204030204" pitchFamily="49" charset="0"/>
              </a:rPr>
              <a:t>sV</a:t>
            </a:r>
            <a:endParaRPr lang="en-US" b="1" dirty="0">
              <a:solidFill>
                <a:schemeClr val="tx1"/>
              </a:solidFill>
              <a:latin typeface="Consolas" panose="020B0609020204030204" pitchFamily="49" charset="0"/>
              <a:cs typeface="Consolas" panose="020B0609020204030204" pitchFamily="49" charset="0"/>
            </a:endParaRPr>
          </a:p>
        </p:txBody>
      </p:sp>
      <p:pic>
        <p:nvPicPr>
          <p:cNvPr id="5" name="Content Placeholder 4">
            <a:extLst>
              <a:ext uri="{FF2B5EF4-FFF2-40B4-BE49-F238E27FC236}">
                <a16:creationId xmlns:a16="http://schemas.microsoft.com/office/drawing/2014/main" id="{52A67E2A-8E70-6C41-84BD-CF42D5EDC0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657350"/>
            <a:ext cx="8991565" cy="4243388"/>
          </a:xfrm>
        </p:spPr>
      </p:pic>
    </p:spTree>
    <p:extLst>
      <p:ext uri="{BB962C8B-B14F-4D97-AF65-F5344CB8AC3E}">
        <p14:creationId xmlns:p14="http://schemas.microsoft.com/office/powerpoint/2010/main" val="24618121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chemeClr val="tx1"/>
                </a:solidFill>
                <a:latin typeface="Consolas" panose="020B0609020204030204" pitchFamily="49" charset="0"/>
                <a:cs typeface="Consolas" panose="020B0609020204030204" pitchFamily="49" charset="0"/>
              </a:rPr>
              <a:t>nmap</a:t>
            </a:r>
            <a:r>
              <a:rPr lang="en-US" b="1" dirty="0">
                <a:solidFill>
                  <a:schemeClr val="tx1"/>
                </a:solidFill>
                <a:latin typeface="Consolas" panose="020B0609020204030204" pitchFamily="49" charset="0"/>
                <a:cs typeface="Consolas" panose="020B0609020204030204" pitchFamily="49" charset="0"/>
              </a:rPr>
              <a:t> -A</a:t>
            </a:r>
          </a:p>
        </p:txBody>
      </p:sp>
      <p:sp>
        <p:nvSpPr>
          <p:cNvPr id="3" name="Content Placeholder 2"/>
          <p:cNvSpPr>
            <a:spLocks noGrp="1"/>
          </p:cNvSpPr>
          <p:nvPr>
            <p:ph idx="1"/>
          </p:nvPr>
        </p:nvSpPr>
        <p:spPr/>
        <p:txBody>
          <a:bodyPr>
            <a:normAutofit/>
          </a:bodyPr>
          <a:lstStyle/>
          <a:p>
            <a:r>
              <a:rPr lang="en-US" sz="3200" dirty="0"/>
              <a:t>OS Detection</a:t>
            </a:r>
          </a:p>
          <a:p>
            <a:r>
              <a:rPr lang="en-US" sz="3200" dirty="0"/>
              <a:t>Version Detection</a:t>
            </a:r>
          </a:p>
          <a:p>
            <a:r>
              <a:rPr lang="en-US" sz="3200" dirty="0"/>
              <a:t>Script Scanning</a:t>
            </a:r>
          </a:p>
          <a:p>
            <a:r>
              <a:rPr lang="en-US" sz="3200" dirty="0" err="1"/>
              <a:t>Traceroute</a:t>
            </a:r>
            <a:endParaRPr lang="en-US" sz="3200" dirty="0"/>
          </a:p>
        </p:txBody>
      </p:sp>
    </p:spTree>
    <p:extLst>
      <p:ext uri="{BB962C8B-B14F-4D97-AF65-F5344CB8AC3E}">
        <p14:creationId xmlns:p14="http://schemas.microsoft.com/office/powerpoint/2010/main" val="39615724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E742E-F957-3044-AAB4-AC76EEF4FB23}"/>
              </a:ext>
            </a:extLst>
          </p:cNvPr>
          <p:cNvSpPr>
            <a:spLocks noGrp="1"/>
          </p:cNvSpPr>
          <p:nvPr>
            <p:ph type="title"/>
          </p:nvPr>
        </p:nvSpPr>
        <p:spPr/>
        <p:txBody>
          <a:bodyPr/>
          <a:lstStyle/>
          <a:p>
            <a:r>
              <a:rPr lang="en-US" dirty="0"/>
              <a:t> </a:t>
            </a:r>
          </a:p>
        </p:txBody>
      </p:sp>
      <p:pic>
        <p:nvPicPr>
          <p:cNvPr id="5" name="Content Placeholder 4">
            <a:extLst>
              <a:ext uri="{FF2B5EF4-FFF2-40B4-BE49-F238E27FC236}">
                <a16:creationId xmlns:a16="http://schemas.microsoft.com/office/drawing/2014/main" id="{F606BA2F-3CC0-B94C-9377-E46796B22D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8071" y="0"/>
            <a:ext cx="6978257" cy="6715125"/>
          </a:xfrm>
        </p:spPr>
      </p:pic>
    </p:spTree>
    <p:extLst>
      <p:ext uri="{BB962C8B-B14F-4D97-AF65-F5344CB8AC3E}">
        <p14:creationId xmlns:p14="http://schemas.microsoft.com/office/powerpoint/2010/main" val="32055539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Nmap</a:t>
            </a:r>
            <a:r>
              <a:rPr lang="en-US" dirty="0"/>
              <a:t> – other helpful arguments</a:t>
            </a:r>
          </a:p>
        </p:txBody>
      </p:sp>
      <p:sp>
        <p:nvSpPr>
          <p:cNvPr id="3" name="Content Placeholder 2"/>
          <p:cNvSpPr>
            <a:spLocks noGrp="1"/>
          </p:cNvSpPr>
          <p:nvPr>
            <p:ph idx="1"/>
          </p:nvPr>
        </p:nvSpPr>
        <p:spPr/>
        <p:txBody>
          <a:bodyPr>
            <a:normAutofit/>
          </a:bodyPr>
          <a:lstStyle/>
          <a:p>
            <a:r>
              <a:rPr lang="en-US" sz="3200" b="1" dirty="0">
                <a:latin typeface="Consolas" panose="020B0609020204030204" pitchFamily="49" charset="0"/>
                <a:cs typeface="Consolas" panose="020B0609020204030204" pitchFamily="49" charset="0"/>
              </a:rPr>
              <a:t>-T </a:t>
            </a:r>
            <a:r>
              <a:rPr lang="en-US" sz="3200" dirty="0"/>
              <a:t>(timing 0-5, 5 = super fast)</a:t>
            </a:r>
          </a:p>
          <a:p>
            <a:r>
              <a:rPr lang="en-US" sz="3200" b="1" dirty="0">
                <a:latin typeface="Consolas" panose="020B0609020204030204" pitchFamily="49" charset="0"/>
                <a:cs typeface="Consolas" panose="020B0609020204030204" pitchFamily="49" charset="0"/>
              </a:rPr>
              <a:t>-p </a:t>
            </a:r>
            <a:r>
              <a:rPr lang="en-US" sz="3200" b="1" i="1" dirty="0">
                <a:latin typeface="Consolas" panose="020B0609020204030204" pitchFamily="49" charset="0"/>
                <a:cs typeface="Consolas" panose="020B0609020204030204" pitchFamily="49" charset="0"/>
              </a:rPr>
              <a:t>port or range </a:t>
            </a:r>
            <a:r>
              <a:rPr lang="en-US" sz="3200" dirty="0"/>
              <a:t>= ports to scan</a:t>
            </a:r>
          </a:p>
          <a:p>
            <a:pPr lvl="1"/>
            <a:r>
              <a:rPr lang="en-US" sz="3200" b="1" dirty="0">
                <a:latin typeface="Consolas" panose="020B0609020204030204" pitchFamily="49" charset="0"/>
                <a:cs typeface="Consolas" panose="020B0609020204030204" pitchFamily="49" charset="0"/>
              </a:rPr>
              <a:t>-p22</a:t>
            </a:r>
          </a:p>
          <a:p>
            <a:pPr lvl="1"/>
            <a:r>
              <a:rPr lang="en-US" sz="3200" b="1" dirty="0">
                <a:latin typeface="Consolas" panose="020B0609020204030204" pitchFamily="49" charset="0"/>
                <a:cs typeface="Consolas" panose="020B0609020204030204" pitchFamily="49" charset="0"/>
              </a:rPr>
              <a:t>-p1-65535</a:t>
            </a:r>
          </a:p>
          <a:p>
            <a:pPr lvl="1"/>
            <a:r>
              <a:rPr lang="en-US" sz="3200" b="1" dirty="0">
                <a:latin typeface="Consolas" panose="020B0609020204030204" pitchFamily="49" charset="0"/>
                <a:cs typeface="Consolas" panose="020B0609020204030204" pitchFamily="49" charset="0"/>
              </a:rPr>
              <a:t>-p U:53,111,137,T:21-25,80,139,8080</a:t>
            </a:r>
          </a:p>
          <a:p>
            <a:r>
              <a:rPr lang="en-US" sz="3200" b="1" dirty="0">
                <a:latin typeface="Consolas" panose="020B0609020204030204" pitchFamily="49" charset="0"/>
                <a:cs typeface="Consolas" panose="020B0609020204030204" pitchFamily="49" charset="0"/>
              </a:rPr>
              <a:t>-6</a:t>
            </a:r>
            <a:r>
              <a:rPr lang="en-US" sz="3200" dirty="0"/>
              <a:t> = IPv6 scanning</a:t>
            </a:r>
          </a:p>
          <a:p>
            <a:endParaRPr lang="en-US" sz="3200" dirty="0"/>
          </a:p>
        </p:txBody>
      </p:sp>
    </p:spTree>
    <p:extLst>
      <p:ext uri="{BB962C8B-B14F-4D97-AF65-F5344CB8AC3E}">
        <p14:creationId xmlns:p14="http://schemas.microsoft.com/office/powerpoint/2010/main" val="26335600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Nmap</a:t>
            </a:r>
            <a:r>
              <a:rPr lang="en-US" dirty="0"/>
              <a:t> - Input</a:t>
            </a:r>
          </a:p>
        </p:txBody>
      </p:sp>
      <p:sp>
        <p:nvSpPr>
          <p:cNvPr id="3" name="Content Placeholder 2"/>
          <p:cNvSpPr>
            <a:spLocks noGrp="1"/>
          </p:cNvSpPr>
          <p:nvPr>
            <p:ph idx="1"/>
          </p:nvPr>
        </p:nvSpPr>
        <p:spPr/>
        <p:txBody>
          <a:bodyPr>
            <a:normAutofit/>
          </a:bodyPr>
          <a:lstStyle/>
          <a:p>
            <a:r>
              <a:rPr lang="en-US" sz="3200" dirty="0"/>
              <a:t>List IP addresses, IP ranges, subnets, or host names at the end of the command</a:t>
            </a:r>
          </a:p>
          <a:p>
            <a:pPr lvl="1"/>
            <a:r>
              <a:rPr lang="en-US" sz="3200" b="1" dirty="0" err="1">
                <a:latin typeface="Consolas" panose="020B0609020204030204" pitchFamily="49" charset="0"/>
                <a:cs typeface="Consolas" panose="020B0609020204030204" pitchFamily="49" charset="0"/>
              </a:rPr>
              <a:t>www.umd.edu</a:t>
            </a:r>
            <a:endParaRPr lang="en-US" sz="3200" b="1" dirty="0">
              <a:latin typeface="Consolas" panose="020B0609020204030204" pitchFamily="49" charset="0"/>
              <a:cs typeface="Consolas" panose="020B0609020204030204" pitchFamily="49" charset="0"/>
            </a:endParaRPr>
          </a:p>
          <a:p>
            <a:pPr lvl="1"/>
            <a:r>
              <a:rPr lang="en-US" sz="3200" b="1" dirty="0">
                <a:latin typeface="Consolas" panose="020B0609020204030204" pitchFamily="49" charset="0"/>
                <a:cs typeface="Consolas" panose="020B0609020204030204" pitchFamily="49" charset="0"/>
              </a:rPr>
              <a:t>128.8.0.0/16 129.2.0.0/16</a:t>
            </a:r>
          </a:p>
          <a:p>
            <a:pPr lvl="1"/>
            <a:r>
              <a:rPr lang="en-US" sz="3200" b="1" dirty="0">
                <a:latin typeface="Consolas" panose="020B0609020204030204" pitchFamily="49" charset="0"/>
                <a:cs typeface="Consolas" panose="020B0609020204030204" pitchFamily="49" charset="0"/>
              </a:rPr>
              <a:t>10.0.0-255.1-254</a:t>
            </a:r>
          </a:p>
          <a:p>
            <a:pPr marL="411480" lvl="1" indent="0">
              <a:buNone/>
            </a:pPr>
            <a:endParaRPr lang="en-US" sz="3200" b="1" dirty="0">
              <a:latin typeface="Consolas" panose="020B0609020204030204" pitchFamily="49" charset="0"/>
              <a:cs typeface="Consolas" panose="020B0609020204030204" pitchFamily="49" charset="0"/>
            </a:endParaRPr>
          </a:p>
          <a:p>
            <a:r>
              <a:rPr lang="en-US" sz="3200" dirty="0"/>
              <a:t>Or use </a:t>
            </a:r>
            <a:r>
              <a:rPr lang="en-US" sz="3200" b="1" dirty="0">
                <a:latin typeface="Consolas" panose="020B0609020204030204" pitchFamily="49" charset="0"/>
                <a:cs typeface="Consolas" panose="020B0609020204030204" pitchFamily="49" charset="0"/>
              </a:rPr>
              <a:t>–</a:t>
            </a:r>
            <a:r>
              <a:rPr lang="en-US" sz="3200" b="1" dirty="0" err="1">
                <a:latin typeface="Consolas" panose="020B0609020204030204" pitchFamily="49" charset="0"/>
                <a:cs typeface="Consolas" panose="020B0609020204030204" pitchFamily="49" charset="0"/>
              </a:rPr>
              <a:t>iL</a:t>
            </a:r>
            <a:r>
              <a:rPr lang="en-US" sz="3200" b="1" dirty="0">
                <a:latin typeface="Consolas" panose="020B0609020204030204" pitchFamily="49" charset="0"/>
                <a:cs typeface="Consolas" panose="020B0609020204030204" pitchFamily="49" charset="0"/>
              </a:rPr>
              <a:t> </a:t>
            </a:r>
            <a:r>
              <a:rPr lang="en-US" sz="3200" b="1" i="1" dirty="0">
                <a:latin typeface="Consolas" panose="020B0609020204030204" pitchFamily="49" charset="0"/>
                <a:cs typeface="Consolas" panose="020B0609020204030204" pitchFamily="49" charset="0"/>
              </a:rPr>
              <a:t>filename</a:t>
            </a:r>
            <a:r>
              <a:rPr lang="en-US" sz="3200" b="1" dirty="0">
                <a:latin typeface="Consolas" panose="020B0609020204030204" pitchFamily="49" charset="0"/>
                <a:cs typeface="Consolas" panose="020B0609020204030204" pitchFamily="49" charset="0"/>
              </a:rPr>
              <a:t>  </a:t>
            </a:r>
            <a:r>
              <a:rPr lang="en-US" sz="3200" dirty="0"/>
              <a:t>to take in a list from a text file</a:t>
            </a:r>
          </a:p>
        </p:txBody>
      </p:sp>
    </p:spTree>
    <p:extLst>
      <p:ext uri="{BB962C8B-B14F-4D97-AF65-F5344CB8AC3E}">
        <p14:creationId xmlns:p14="http://schemas.microsoft.com/office/powerpoint/2010/main" val="3121567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 of Scanning</a:t>
            </a:r>
          </a:p>
        </p:txBody>
      </p:sp>
      <p:sp>
        <p:nvSpPr>
          <p:cNvPr id="3" name="Content Placeholder 2"/>
          <p:cNvSpPr>
            <a:spLocks noGrp="1"/>
          </p:cNvSpPr>
          <p:nvPr>
            <p:ph idx="1"/>
          </p:nvPr>
        </p:nvSpPr>
        <p:spPr/>
        <p:txBody>
          <a:bodyPr anchor="ctr">
            <a:normAutofit/>
          </a:bodyPr>
          <a:lstStyle/>
          <a:p>
            <a:r>
              <a:rPr lang="en-US" sz="2800" dirty="0"/>
              <a:t>Find potential targets and avenues for compromise</a:t>
            </a:r>
          </a:p>
          <a:p>
            <a:r>
              <a:rPr lang="en-US" sz="2800" dirty="0"/>
              <a:t>Locate hosts, firewalls, routers, security devices</a:t>
            </a:r>
          </a:p>
          <a:p>
            <a:r>
              <a:rPr lang="en-US" sz="2800" dirty="0"/>
              <a:t>Determine the network topology of target</a:t>
            </a:r>
          </a:p>
          <a:p>
            <a:r>
              <a:rPr lang="en-US" sz="2800" dirty="0"/>
              <a:t>Identify OS, open ports, and versions of applications running on a host</a:t>
            </a:r>
          </a:p>
        </p:txBody>
      </p:sp>
    </p:spTree>
    <p:extLst>
      <p:ext uri="{BB962C8B-B14F-4D97-AF65-F5344CB8AC3E}">
        <p14:creationId xmlns:p14="http://schemas.microsoft.com/office/powerpoint/2010/main" val="29071156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Nmap</a:t>
            </a:r>
            <a:r>
              <a:rPr lang="en-US" dirty="0"/>
              <a:t> - Output</a:t>
            </a:r>
          </a:p>
        </p:txBody>
      </p:sp>
      <p:sp>
        <p:nvSpPr>
          <p:cNvPr id="3" name="Content Placeholder 2"/>
          <p:cNvSpPr>
            <a:spLocks noGrp="1"/>
          </p:cNvSpPr>
          <p:nvPr>
            <p:ph idx="1"/>
          </p:nvPr>
        </p:nvSpPr>
        <p:spPr/>
        <p:txBody>
          <a:bodyPr>
            <a:normAutofit/>
          </a:bodyPr>
          <a:lstStyle/>
          <a:p>
            <a:pPr marL="114300" indent="0">
              <a:buNone/>
            </a:pPr>
            <a:r>
              <a:rPr lang="en-US" sz="2800" b="1" dirty="0">
                <a:latin typeface="Consolas" panose="020B0609020204030204" pitchFamily="49" charset="0"/>
                <a:cs typeface="Consolas" panose="020B0609020204030204" pitchFamily="49" charset="0"/>
              </a:rPr>
              <a:t>-</a:t>
            </a:r>
            <a:r>
              <a:rPr lang="en-US" sz="2800" b="1" dirty="0" err="1">
                <a:latin typeface="Consolas" panose="020B0609020204030204" pitchFamily="49" charset="0"/>
                <a:cs typeface="Consolas" panose="020B0609020204030204" pitchFamily="49" charset="0"/>
              </a:rPr>
              <a:t>oN</a:t>
            </a:r>
            <a:r>
              <a:rPr lang="en-US" sz="2800" b="1" dirty="0">
                <a:latin typeface="Consolas" panose="020B0609020204030204" pitchFamily="49" charset="0"/>
                <a:cs typeface="Consolas" panose="020B0609020204030204" pitchFamily="49" charset="0"/>
              </a:rPr>
              <a:t> </a:t>
            </a:r>
            <a:r>
              <a:rPr lang="en-US" sz="2800" b="1" i="1" dirty="0">
                <a:latin typeface="Consolas" panose="020B0609020204030204" pitchFamily="49" charset="0"/>
                <a:cs typeface="Consolas" panose="020B0609020204030204" pitchFamily="49" charset="0"/>
              </a:rPr>
              <a:t>file</a:t>
            </a:r>
            <a:r>
              <a:rPr lang="en-US" sz="2800" b="1" dirty="0">
                <a:latin typeface="Consolas" panose="020B0609020204030204" pitchFamily="49" charset="0"/>
                <a:cs typeface="Consolas" panose="020B0609020204030204" pitchFamily="49" charset="0"/>
              </a:rPr>
              <a:t> </a:t>
            </a:r>
            <a:r>
              <a:rPr lang="en-US" sz="2800" dirty="0"/>
              <a:t>= normal STDOUT output to a file</a:t>
            </a:r>
          </a:p>
          <a:p>
            <a:pPr marL="114300" indent="0">
              <a:buNone/>
            </a:pPr>
            <a:endParaRPr lang="en-US" sz="2800" dirty="0"/>
          </a:p>
          <a:p>
            <a:pPr marL="114300" indent="0">
              <a:buNone/>
            </a:pPr>
            <a:r>
              <a:rPr lang="en-US" sz="2800" b="1" dirty="0">
                <a:latin typeface="Consolas" panose="020B0609020204030204" pitchFamily="49" charset="0"/>
                <a:cs typeface="Consolas" panose="020B0609020204030204" pitchFamily="49" charset="0"/>
              </a:rPr>
              <a:t>-</a:t>
            </a:r>
            <a:r>
              <a:rPr lang="en-US" sz="2800" b="1" dirty="0" err="1">
                <a:latin typeface="Consolas" panose="020B0609020204030204" pitchFamily="49" charset="0"/>
                <a:cs typeface="Consolas" panose="020B0609020204030204" pitchFamily="49" charset="0"/>
              </a:rPr>
              <a:t>oG</a:t>
            </a:r>
            <a:r>
              <a:rPr lang="en-US" sz="2800" b="1" dirty="0">
                <a:latin typeface="Consolas" panose="020B0609020204030204" pitchFamily="49" charset="0"/>
                <a:cs typeface="Consolas" panose="020B0609020204030204" pitchFamily="49" charset="0"/>
              </a:rPr>
              <a:t> </a:t>
            </a:r>
            <a:r>
              <a:rPr lang="en-US" sz="2800" b="1" i="1" dirty="0">
                <a:latin typeface="Consolas" panose="020B0609020204030204" pitchFamily="49" charset="0"/>
                <a:cs typeface="Consolas" panose="020B0609020204030204" pitchFamily="49" charset="0"/>
              </a:rPr>
              <a:t>file</a:t>
            </a:r>
            <a:r>
              <a:rPr lang="en-US" sz="2800" b="1" dirty="0">
                <a:latin typeface="Consolas" panose="020B0609020204030204" pitchFamily="49" charset="0"/>
                <a:cs typeface="Consolas" panose="020B0609020204030204" pitchFamily="49" charset="0"/>
              </a:rPr>
              <a:t> </a:t>
            </a:r>
            <a:r>
              <a:rPr lang="en-US" sz="2800" dirty="0"/>
              <a:t>= </a:t>
            </a:r>
            <a:r>
              <a:rPr lang="en-US" sz="2800" dirty="0" err="1"/>
              <a:t>Grepable</a:t>
            </a:r>
            <a:r>
              <a:rPr lang="en-US" sz="2800" dirty="0"/>
              <a:t> format</a:t>
            </a:r>
          </a:p>
          <a:p>
            <a:pPr marL="114300" indent="0">
              <a:buNone/>
            </a:pPr>
            <a:endParaRPr lang="en-US" sz="2800" dirty="0"/>
          </a:p>
          <a:p>
            <a:pPr marL="114300" indent="0">
              <a:buNone/>
            </a:pPr>
            <a:r>
              <a:rPr lang="en-US" sz="2800" b="1" dirty="0">
                <a:latin typeface="Consolas" panose="020B0609020204030204" pitchFamily="49" charset="0"/>
                <a:cs typeface="Consolas" panose="020B0609020204030204" pitchFamily="49" charset="0"/>
              </a:rPr>
              <a:t>-</a:t>
            </a:r>
            <a:r>
              <a:rPr lang="en-US" sz="2800" b="1" dirty="0" err="1">
                <a:latin typeface="Consolas" panose="020B0609020204030204" pitchFamily="49" charset="0"/>
                <a:cs typeface="Consolas" panose="020B0609020204030204" pitchFamily="49" charset="0"/>
              </a:rPr>
              <a:t>oX</a:t>
            </a:r>
            <a:r>
              <a:rPr lang="en-US" sz="2800" b="1" dirty="0">
                <a:latin typeface="Consolas" panose="020B0609020204030204" pitchFamily="49" charset="0"/>
                <a:cs typeface="Consolas" panose="020B0609020204030204" pitchFamily="49" charset="0"/>
              </a:rPr>
              <a:t> </a:t>
            </a:r>
            <a:r>
              <a:rPr lang="en-US" sz="2800" b="1" i="1" dirty="0">
                <a:latin typeface="Consolas" panose="020B0609020204030204" pitchFamily="49" charset="0"/>
                <a:cs typeface="Consolas" panose="020B0609020204030204" pitchFamily="49" charset="0"/>
              </a:rPr>
              <a:t>file</a:t>
            </a:r>
            <a:r>
              <a:rPr lang="en-US" sz="2800" b="1" dirty="0">
                <a:latin typeface="Consolas" panose="020B0609020204030204" pitchFamily="49" charset="0"/>
                <a:cs typeface="Consolas" panose="020B0609020204030204" pitchFamily="49" charset="0"/>
              </a:rPr>
              <a:t> </a:t>
            </a:r>
            <a:r>
              <a:rPr lang="en-US" sz="2800" dirty="0"/>
              <a:t>= XML</a:t>
            </a:r>
          </a:p>
          <a:p>
            <a:pPr marL="114300" indent="0">
              <a:buNone/>
            </a:pPr>
            <a:endParaRPr lang="en-US" sz="2800" dirty="0"/>
          </a:p>
          <a:p>
            <a:pPr marL="114300" indent="0">
              <a:buNone/>
            </a:pPr>
            <a:r>
              <a:rPr lang="en-US" sz="2800" b="1" dirty="0">
                <a:latin typeface="Consolas" panose="020B0609020204030204" pitchFamily="49" charset="0"/>
                <a:cs typeface="Consolas" panose="020B0609020204030204" pitchFamily="49" charset="0"/>
              </a:rPr>
              <a:t>-</a:t>
            </a:r>
            <a:r>
              <a:rPr lang="en-US" sz="2800" b="1" dirty="0" err="1">
                <a:latin typeface="Consolas" panose="020B0609020204030204" pitchFamily="49" charset="0"/>
                <a:cs typeface="Consolas" panose="020B0609020204030204" pitchFamily="49" charset="0"/>
              </a:rPr>
              <a:t>oS</a:t>
            </a:r>
            <a:r>
              <a:rPr lang="en-US" sz="2800" b="1" dirty="0">
                <a:latin typeface="Consolas" panose="020B0609020204030204" pitchFamily="49" charset="0"/>
                <a:cs typeface="Consolas" panose="020B0609020204030204" pitchFamily="49" charset="0"/>
              </a:rPr>
              <a:t> </a:t>
            </a:r>
            <a:r>
              <a:rPr lang="en-US" sz="2800" b="1" i="1" dirty="0">
                <a:latin typeface="Consolas" panose="020B0609020204030204" pitchFamily="49" charset="0"/>
                <a:cs typeface="Consolas" panose="020B0609020204030204" pitchFamily="49" charset="0"/>
              </a:rPr>
              <a:t>file</a:t>
            </a:r>
            <a:r>
              <a:rPr lang="en-US" sz="2800" b="1" dirty="0">
                <a:latin typeface="Consolas" panose="020B0609020204030204" pitchFamily="49" charset="0"/>
                <a:cs typeface="Consolas" panose="020B0609020204030204" pitchFamily="49" charset="0"/>
              </a:rPr>
              <a:t> </a:t>
            </a:r>
            <a:r>
              <a:rPr lang="en-US" sz="2800" dirty="0"/>
              <a:t>= s|&lt;</a:t>
            </a:r>
            <a:r>
              <a:rPr lang="en-US" sz="2800" dirty="0" err="1"/>
              <a:t>rIpt</a:t>
            </a:r>
            <a:r>
              <a:rPr lang="en-US" sz="2800" dirty="0"/>
              <a:t> kIddi3 f0rm4t</a:t>
            </a:r>
          </a:p>
        </p:txBody>
      </p:sp>
    </p:spTree>
    <p:extLst>
      <p:ext uri="{BB962C8B-B14F-4D97-AF65-F5344CB8AC3E}">
        <p14:creationId xmlns:p14="http://schemas.microsoft.com/office/powerpoint/2010/main" val="17772497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Nmap</a:t>
            </a:r>
            <a:r>
              <a:rPr lang="en-US" dirty="0"/>
              <a:t> Exercise – 20m</a:t>
            </a:r>
          </a:p>
        </p:txBody>
      </p:sp>
      <p:sp>
        <p:nvSpPr>
          <p:cNvPr id="3" name="Content Placeholder 2"/>
          <p:cNvSpPr>
            <a:spLocks noGrp="1"/>
          </p:cNvSpPr>
          <p:nvPr>
            <p:ph idx="1"/>
          </p:nvPr>
        </p:nvSpPr>
        <p:spPr/>
        <p:txBody>
          <a:bodyPr>
            <a:normAutofit/>
          </a:bodyPr>
          <a:lstStyle/>
          <a:p>
            <a:r>
              <a:rPr lang="en-US" sz="3200" dirty="0"/>
              <a:t>See exercise document - Scan your Ubuntu VM</a:t>
            </a:r>
          </a:p>
          <a:p>
            <a:pPr marL="114300" indent="0">
              <a:buNone/>
            </a:pPr>
            <a:endParaRPr lang="en-US" sz="3200" dirty="0"/>
          </a:p>
          <a:p>
            <a:r>
              <a:rPr lang="en-US" sz="3200" dirty="0"/>
              <a:t>Try some different options:</a:t>
            </a:r>
          </a:p>
          <a:p>
            <a:pPr marL="114300" indent="0">
              <a:buNone/>
            </a:pPr>
            <a:r>
              <a:rPr lang="en-US" sz="3200" b="1" dirty="0">
                <a:latin typeface="Consolas" panose="020B0609020204030204" pitchFamily="49" charset="0"/>
                <a:cs typeface="Consolas" panose="020B0609020204030204" pitchFamily="49" charset="0"/>
              </a:rPr>
              <a:t>-</a:t>
            </a:r>
            <a:r>
              <a:rPr lang="en-US" sz="3200" b="1" dirty="0" err="1">
                <a:latin typeface="Consolas" panose="020B0609020204030204" pitchFamily="49" charset="0"/>
                <a:cs typeface="Consolas" panose="020B0609020204030204" pitchFamily="49" charset="0"/>
              </a:rPr>
              <a:t>sV</a:t>
            </a:r>
            <a:r>
              <a:rPr lang="en-US" sz="3200" b="1" dirty="0">
                <a:latin typeface="Consolas" panose="020B0609020204030204" pitchFamily="49" charset="0"/>
                <a:cs typeface="Consolas" panose="020B0609020204030204" pitchFamily="49" charset="0"/>
              </a:rPr>
              <a:t> </a:t>
            </a:r>
          </a:p>
          <a:p>
            <a:pPr marL="114300" indent="0">
              <a:buNone/>
            </a:pPr>
            <a:r>
              <a:rPr lang="en-US" sz="3200" b="1" dirty="0">
                <a:latin typeface="Consolas" panose="020B0609020204030204" pitchFamily="49" charset="0"/>
                <a:cs typeface="Consolas" panose="020B0609020204030204" pitchFamily="49" charset="0"/>
              </a:rPr>
              <a:t>-O</a:t>
            </a:r>
          </a:p>
          <a:p>
            <a:pPr marL="114300" indent="0">
              <a:buNone/>
            </a:pPr>
            <a:r>
              <a:rPr lang="en-US" sz="3200" b="1" dirty="0">
                <a:latin typeface="Consolas" panose="020B0609020204030204" pitchFamily="49" charset="0"/>
                <a:cs typeface="Consolas" panose="020B0609020204030204" pitchFamily="49" charset="0"/>
              </a:rPr>
              <a:t>-A</a:t>
            </a:r>
          </a:p>
          <a:p>
            <a:pPr marL="114300" indent="0">
              <a:buNone/>
            </a:pPr>
            <a:endParaRPr lang="en-US" sz="3200" dirty="0"/>
          </a:p>
        </p:txBody>
      </p:sp>
      <p:sp>
        <p:nvSpPr>
          <p:cNvPr id="4" name="TextBox 3">
            <a:extLst>
              <a:ext uri="{FF2B5EF4-FFF2-40B4-BE49-F238E27FC236}">
                <a16:creationId xmlns:a16="http://schemas.microsoft.com/office/drawing/2014/main" id="{76858636-1AE2-FC4B-A887-AE24FF58497E}"/>
              </a:ext>
            </a:extLst>
          </p:cNvPr>
          <p:cNvSpPr txBox="1"/>
          <p:nvPr/>
        </p:nvSpPr>
        <p:spPr>
          <a:xfrm>
            <a:off x="3986784" y="3854196"/>
            <a:ext cx="3499104" cy="2062103"/>
          </a:xfrm>
          <a:prstGeom prst="rect">
            <a:avLst/>
          </a:prstGeom>
          <a:noFill/>
        </p:spPr>
        <p:txBody>
          <a:bodyPr wrap="square" rtlCol="0">
            <a:spAutoFit/>
          </a:bodyPr>
          <a:lstStyle/>
          <a:p>
            <a:r>
              <a:rPr lang="en-US" sz="3200" b="1" dirty="0">
                <a:latin typeface="Consolas" panose="020B0609020204030204" pitchFamily="49" charset="0"/>
                <a:cs typeface="Consolas" panose="020B0609020204030204" pitchFamily="49" charset="0"/>
              </a:rPr>
              <a:t>-p 1-10000  </a:t>
            </a:r>
          </a:p>
          <a:p>
            <a:r>
              <a:rPr lang="en-US" sz="3200" b="1" dirty="0">
                <a:latin typeface="Consolas" panose="020B0609020204030204" pitchFamily="49" charset="0"/>
                <a:cs typeface="Consolas" panose="020B0609020204030204" pitchFamily="49" charset="0"/>
              </a:rPr>
              <a:t>-</a:t>
            </a:r>
            <a:r>
              <a:rPr lang="en-US" sz="3200" b="1" dirty="0" err="1">
                <a:latin typeface="Consolas" panose="020B0609020204030204" pitchFamily="49" charset="0"/>
                <a:cs typeface="Consolas" panose="020B0609020204030204" pitchFamily="49" charset="0"/>
              </a:rPr>
              <a:t>sS</a:t>
            </a:r>
            <a:r>
              <a:rPr lang="en-US" sz="3200" b="1" dirty="0">
                <a:latin typeface="Consolas" panose="020B0609020204030204" pitchFamily="49" charset="0"/>
                <a:cs typeface="Consolas" panose="020B0609020204030204" pitchFamily="49" charset="0"/>
              </a:rPr>
              <a:t> , -</a:t>
            </a:r>
            <a:r>
              <a:rPr lang="en-US" sz="3200" b="1" dirty="0" err="1">
                <a:latin typeface="Consolas" panose="020B0609020204030204" pitchFamily="49" charset="0"/>
                <a:cs typeface="Consolas" panose="020B0609020204030204" pitchFamily="49" charset="0"/>
              </a:rPr>
              <a:t>sF</a:t>
            </a:r>
            <a:r>
              <a:rPr lang="en-US" sz="3200" b="1" dirty="0">
                <a:latin typeface="Consolas" panose="020B0609020204030204" pitchFamily="49" charset="0"/>
                <a:cs typeface="Consolas" panose="020B0609020204030204" pitchFamily="49" charset="0"/>
              </a:rPr>
              <a:t>, -</a:t>
            </a:r>
            <a:r>
              <a:rPr lang="en-US" sz="3200" b="1" dirty="0" err="1">
                <a:latin typeface="Consolas" panose="020B0609020204030204" pitchFamily="49" charset="0"/>
                <a:cs typeface="Consolas" panose="020B0609020204030204" pitchFamily="49" charset="0"/>
              </a:rPr>
              <a:t>sX</a:t>
            </a:r>
            <a:endParaRPr lang="en-US" sz="3200" b="1" dirty="0">
              <a:latin typeface="Consolas" panose="020B0609020204030204" pitchFamily="49" charset="0"/>
              <a:cs typeface="Consolas" panose="020B0609020204030204" pitchFamily="49" charset="0"/>
            </a:endParaRPr>
          </a:p>
          <a:p>
            <a:r>
              <a:rPr lang="en-US" sz="3200" b="1" dirty="0">
                <a:latin typeface="Consolas" panose="020B0609020204030204" pitchFamily="49" charset="0"/>
                <a:cs typeface="Consolas" panose="020B0609020204030204" pitchFamily="49" charset="0"/>
              </a:rPr>
              <a:t>-</a:t>
            </a:r>
            <a:r>
              <a:rPr lang="en-US" sz="3200" b="1" dirty="0" err="1">
                <a:latin typeface="Consolas" panose="020B0609020204030204" pitchFamily="49" charset="0"/>
                <a:cs typeface="Consolas" panose="020B0609020204030204" pitchFamily="49" charset="0"/>
              </a:rPr>
              <a:t>oG</a:t>
            </a:r>
            <a:r>
              <a:rPr lang="en-US" sz="3200" b="1" dirty="0">
                <a:latin typeface="Consolas" panose="020B0609020204030204" pitchFamily="49" charset="0"/>
                <a:cs typeface="Consolas" panose="020B0609020204030204" pitchFamily="49" charset="0"/>
              </a:rPr>
              <a:t> </a:t>
            </a:r>
            <a:r>
              <a:rPr lang="en-US" sz="3200" b="1" i="1" dirty="0">
                <a:latin typeface="Consolas" panose="020B0609020204030204" pitchFamily="49" charset="0"/>
                <a:cs typeface="Consolas" panose="020B0609020204030204" pitchFamily="49" charset="0"/>
              </a:rPr>
              <a:t>file</a:t>
            </a:r>
          </a:p>
          <a:p>
            <a:endParaRPr lang="en-US" sz="3200" dirty="0"/>
          </a:p>
        </p:txBody>
      </p:sp>
    </p:spTree>
    <p:extLst>
      <p:ext uri="{BB962C8B-B14F-4D97-AF65-F5344CB8AC3E}">
        <p14:creationId xmlns:p14="http://schemas.microsoft.com/office/powerpoint/2010/main" val="42217430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Nmap</a:t>
            </a:r>
            <a:r>
              <a:rPr lang="en-US" dirty="0"/>
              <a:t> runtime interaction</a:t>
            </a:r>
          </a:p>
        </p:txBody>
      </p:sp>
      <p:sp>
        <p:nvSpPr>
          <p:cNvPr id="3" name="Content Placeholder 2"/>
          <p:cNvSpPr>
            <a:spLocks noGrp="1"/>
          </p:cNvSpPr>
          <p:nvPr>
            <p:ph idx="1"/>
          </p:nvPr>
        </p:nvSpPr>
        <p:spPr/>
        <p:txBody>
          <a:bodyPr>
            <a:normAutofit/>
          </a:bodyPr>
          <a:lstStyle/>
          <a:p>
            <a:r>
              <a:rPr lang="en-US" sz="2800" b="1" dirty="0">
                <a:latin typeface="Consolas" panose="020B0609020204030204" pitchFamily="49" charset="0"/>
                <a:cs typeface="Consolas" panose="020B0609020204030204" pitchFamily="49" charset="0"/>
              </a:rPr>
              <a:t>v</a:t>
            </a:r>
            <a:r>
              <a:rPr lang="en-US" sz="2800" dirty="0"/>
              <a:t> – increases verbosity</a:t>
            </a:r>
          </a:p>
          <a:p>
            <a:r>
              <a:rPr lang="en-US" sz="2800" b="1" dirty="0">
                <a:latin typeface="Consolas" panose="020B0609020204030204" pitchFamily="49" charset="0"/>
                <a:cs typeface="Consolas" panose="020B0609020204030204" pitchFamily="49" charset="0"/>
              </a:rPr>
              <a:t>p</a:t>
            </a:r>
            <a:r>
              <a:rPr lang="en-US" sz="2800" dirty="0"/>
              <a:t> – turns on packet tracing</a:t>
            </a:r>
          </a:p>
          <a:p>
            <a:r>
              <a:rPr lang="en-US" sz="2800" b="1" dirty="0">
                <a:latin typeface="Consolas" panose="020B0609020204030204" pitchFamily="49" charset="0"/>
                <a:cs typeface="Consolas" panose="020B0609020204030204" pitchFamily="49" charset="0"/>
              </a:rPr>
              <a:t>d</a:t>
            </a:r>
            <a:r>
              <a:rPr lang="en-US" sz="2800" dirty="0"/>
              <a:t> – increases debugging level</a:t>
            </a:r>
          </a:p>
          <a:p>
            <a:r>
              <a:rPr lang="en-US" sz="2800" b="1" dirty="0">
                <a:latin typeface="Consolas" panose="020B0609020204030204" pitchFamily="49" charset="0"/>
                <a:cs typeface="Consolas" panose="020B0609020204030204" pitchFamily="49" charset="0"/>
              </a:rPr>
              <a:t>[shift] </a:t>
            </a:r>
            <a:r>
              <a:rPr lang="en-US" sz="2800" dirty="0"/>
              <a:t>+ above key – inverts the action</a:t>
            </a:r>
          </a:p>
          <a:p>
            <a:r>
              <a:rPr lang="en-US" sz="2800" dirty="0"/>
              <a:t>Any other key will print a status message with elapsed time, hosts completed, # of hosts being scanned, % done, time to completion estimate</a:t>
            </a:r>
          </a:p>
        </p:txBody>
      </p:sp>
    </p:spTree>
    <p:extLst>
      <p:ext uri="{BB962C8B-B14F-4D97-AF65-F5344CB8AC3E}">
        <p14:creationId xmlns:p14="http://schemas.microsoft.com/office/powerpoint/2010/main" val="4056199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Nmap</a:t>
            </a:r>
            <a:r>
              <a:rPr lang="en-US" dirty="0"/>
              <a:t> Scripting Engine (NSE)</a:t>
            </a:r>
          </a:p>
        </p:txBody>
      </p:sp>
      <p:sp>
        <p:nvSpPr>
          <p:cNvPr id="3" name="Content Placeholder 2"/>
          <p:cNvSpPr>
            <a:spLocks noGrp="1"/>
          </p:cNvSpPr>
          <p:nvPr>
            <p:ph idx="1"/>
          </p:nvPr>
        </p:nvSpPr>
        <p:spPr/>
        <p:txBody>
          <a:bodyPr>
            <a:normAutofit/>
          </a:bodyPr>
          <a:lstStyle/>
          <a:p>
            <a:r>
              <a:rPr lang="en-US" sz="2400" dirty="0"/>
              <a:t>Allows </a:t>
            </a:r>
            <a:r>
              <a:rPr lang="en-US" sz="2400" dirty="0" err="1"/>
              <a:t>Nmap</a:t>
            </a:r>
            <a:r>
              <a:rPr lang="en-US" sz="2400" dirty="0"/>
              <a:t> to send and receive arbitrary messages to multiple targets</a:t>
            </a:r>
          </a:p>
          <a:p>
            <a:r>
              <a:rPr lang="en-US" sz="2400" dirty="0"/>
              <a:t>Permits </a:t>
            </a:r>
          </a:p>
          <a:p>
            <a:pPr lvl="1"/>
            <a:r>
              <a:rPr lang="en-US" sz="2400" dirty="0"/>
              <a:t>Extended network discovery</a:t>
            </a:r>
          </a:p>
          <a:p>
            <a:pPr lvl="1"/>
            <a:r>
              <a:rPr lang="en-US" sz="2400" dirty="0"/>
              <a:t>More sophisticated version detection</a:t>
            </a:r>
          </a:p>
          <a:p>
            <a:pPr lvl="1"/>
            <a:r>
              <a:rPr lang="en-US" sz="2400" dirty="0"/>
              <a:t>Vulnerability scanning</a:t>
            </a:r>
          </a:p>
          <a:p>
            <a:pPr lvl="1"/>
            <a:r>
              <a:rPr lang="en-US" sz="2400" dirty="0"/>
              <a:t>Exploiting vulnerabilities</a:t>
            </a:r>
          </a:p>
          <a:p>
            <a:r>
              <a:rPr lang="en-US" sz="2400" dirty="0"/>
              <a:t>Written in LUA</a:t>
            </a:r>
          </a:p>
          <a:p>
            <a:r>
              <a:rPr lang="en-US" sz="2400" b="1" dirty="0" err="1">
                <a:latin typeface="Consolas" panose="020B0609020204030204" pitchFamily="49" charset="0"/>
                <a:cs typeface="Consolas" panose="020B0609020204030204" pitchFamily="49" charset="0"/>
              </a:rPr>
              <a:t>nmap</a:t>
            </a:r>
            <a:r>
              <a:rPr lang="en-US" sz="2400" b="1" dirty="0">
                <a:latin typeface="Consolas" panose="020B0609020204030204" pitchFamily="49" charset="0"/>
                <a:cs typeface="Consolas" panose="020B0609020204030204" pitchFamily="49" charset="0"/>
              </a:rPr>
              <a:t> --script=[</a:t>
            </a:r>
            <a:r>
              <a:rPr lang="en-US" sz="2400" b="1" dirty="0" err="1">
                <a:latin typeface="Consolas" panose="020B0609020204030204" pitchFamily="49" charset="0"/>
                <a:cs typeface="Consolas" panose="020B0609020204030204" pitchFamily="49" charset="0"/>
              </a:rPr>
              <a:t>all,category,dir,script</a:t>
            </a:r>
            <a:r>
              <a:rPr lang="en-US" sz="2400" b="1" dirty="0">
                <a:latin typeface="Consolas" panose="020B0609020204030204" pitchFamily="49" charset="0"/>
                <a:cs typeface="Consolas" panose="020B0609020204030204" pitchFamily="49" charset="0"/>
              </a:rPr>
              <a:t>...] [target] -p [ports]</a:t>
            </a:r>
          </a:p>
          <a:p>
            <a:r>
              <a:rPr lang="en-US" sz="2400" dirty="0"/>
              <a:t>To update: </a:t>
            </a:r>
            <a:r>
              <a:rPr lang="en-US" sz="2400" b="1" dirty="0" err="1">
                <a:latin typeface="Consolas" panose="020B0609020204030204" pitchFamily="49" charset="0"/>
                <a:cs typeface="Consolas" panose="020B0609020204030204" pitchFamily="49" charset="0"/>
              </a:rPr>
              <a:t>nmap</a:t>
            </a:r>
            <a:r>
              <a:rPr lang="en-US" sz="2400" b="1" dirty="0">
                <a:latin typeface="Consolas" panose="020B0609020204030204" pitchFamily="49" charset="0"/>
                <a:cs typeface="Consolas" panose="020B0609020204030204" pitchFamily="49" charset="0"/>
              </a:rPr>
              <a:t> --script-</a:t>
            </a:r>
            <a:r>
              <a:rPr lang="en-US" sz="2400" b="1" dirty="0" err="1">
                <a:latin typeface="Consolas" panose="020B0609020204030204" pitchFamily="49" charset="0"/>
                <a:cs typeface="Consolas" panose="020B0609020204030204" pitchFamily="49" charset="0"/>
              </a:rPr>
              <a:t>updatedb</a:t>
            </a:r>
            <a:r>
              <a:rPr lang="en-US" sz="2400" b="1"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28441187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NSE Script Categories</a:t>
            </a:r>
          </a:p>
        </p:txBody>
      </p:sp>
      <p:sp>
        <p:nvSpPr>
          <p:cNvPr id="3" name="Content Placeholder 2"/>
          <p:cNvSpPr>
            <a:spLocks noGrp="1"/>
          </p:cNvSpPr>
          <p:nvPr>
            <p:ph idx="1"/>
          </p:nvPr>
        </p:nvSpPr>
        <p:spPr/>
        <p:txBody>
          <a:bodyPr>
            <a:normAutofit/>
          </a:bodyPr>
          <a:lstStyle/>
          <a:p>
            <a:r>
              <a:rPr lang="en-US" sz="2400" dirty="0"/>
              <a:t>Safe</a:t>
            </a:r>
          </a:p>
          <a:p>
            <a:r>
              <a:rPr lang="en-US" sz="2400" dirty="0"/>
              <a:t>Intrusive</a:t>
            </a:r>
          </a:p>
          <a:p>
            <a:r>
              <a:rPr lang="en-US" sz="2400" dirty="0" err="1"/>
              <a:t>Auth</a:t>
            </a:r>
            <a:endParaRPr lang="en-US" sz="2400" dirty="0"/>
          </a:p>
          <a:p>
            <a:r>
              <a:rPr lang="en-US" sz="2400" dirty="0"/>
              <a:t>Malware</a:t>
            </a:r>
          </a:p>
          <a:p>
            <a:r>
              <a:rPr lang="en-US" sz="2400" dirty="0"/>
              <a:t>Version</a:t>
            </a:r>
          </a:p>
          <a:p>
            <a:r>
              <a:rPr lang="en-US" sz="2400" dirty="0"/>
              <a:t>Discovery</a:t>
            </a:r>
          </a:p>
          <a:p>
            <a:r>
              <a:rPr lang="en-US" sz="2400" dirty="0" err="1"/>
              <a:t>Vuln</a:t>
            </a:r>
            <a:endParaRPr lang="en-US" sz="2400" dirty="0"/>
          </a:p>
          <a:p>
            <a:r>
              <a:rPr lang="en-US" sz="2400" dirty="0"/>
              <a:t>External</a:t>
            </a:r>
          </a:p>
          <a:p>
            <a:r>
              <a:rPr lang="en-US" sz="2400" dirty="0"/>
              <a:t>Default – includes scripts that are run when using </a:t>
            </a:r>
            <a:r>
              <a:rPr lang="en-US" sz="2400" b="1" dirty="0">
                <a:latin typeface="Consolas" panose="020B0609020204030204" pitchFamily="49" charset="0"/>
                <a:cs typeface="Consolas" panose="020B0609020204030204" pitchFamily="49" charset="0"/>
              </a:rPr>
              <a:t>–</a:t>
            </a:r>
            <a:r>
              <a:rPr lang="en-US" sz="2400" b="1" dirty="0" err="1">
                <a:latin typeface="Consolas" panose="020B0609020204030204" pitchFamily="49" charset="0"/>
                <a:cs typeface="Consolas" panose="020B0609020204030204" pitchFamily="49" charset="0"/>
              </a:rPr>
              <a:t>sC</a:t>
            </a:r>
            <a:r>
              <a:rPr lang="en-US" sz="2400" b="1" dirty="0">
                <a:latin typeface="Consolas" panose="020B0609020204030204" pitchFamily="49" charset="0"/>
                <a:cs typeface="Consolas" panose="020B0609020204030204" pitchFamily="49" charset="0"/>
              </a:rPr>
              <a:t> </a:t>
            </a:r>
            <a:r>
              <a:rPr lang="en-US" sz="2400" dirty="0"/>
              <a:t>or </a:t>
            </a:r>
            <a:r>
              <a:rPr lang="en-US" sz="2400" b="1" dirty="0">
                <a:latin typeface="Consolas" panose="020B0609020204030204" pitchFamily="49" charset="0"/>
                <a:cs typeface="Consolas" panose="020B0609020204030204" pitchFamily="49" charset="0"/>
              </a:rPr>
              <a:t>-A</a:t>
            </a:r>
          </a:p>
        </p:txBody>
      </p:sp>
    </p:spTree>
    <p:extLst>
      <p:ext uri="{BB962C8B-B14F-4D97-AF65-F5344CB8AC3E}">
        <p14:creationId xmlns:p14="http://schemas.microsoft.com/office/powerpoint/2010/main" val="12201746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NSE Examples:</a:t>
            </a:r>
          </a:p>
        </p:txBody>
      </p:sp>
      <p:sp>
        <p:nvSpPr>
          <p:cNvPr id="3" name="Content Placeholder 2"/>
          <p:cNvSpPr>
            <a:spLocks noGrp="1"/>
          </p:cNvSpPr>
          <p:nvPr>
            <p:ph idx="1"/>
          </p:nvPr>
        </p:nvSpPr>
        <p:spPr/>
        <p:txBody>
          <a:bodyPr>
            <a:normAutofit/>
          </a:bodyPr>
          <a:lstStyle/>
          <a:p>
            <a:pPr marL="114300" indent="0">
              <a:buNone/>
            </a:pPr>
            <a:r>
              <a:rPr lang="en-US" sz="2400" b="1" dirty="0" err="1">
                <a:latin typeface="Consolas" panose="020B0609020204030204" pitchFamily="49" charset="0"/>
                <a:cs typeface="Consolas" panose="020B0609020204030204" pitchFamily="49" charset="0"/>
              </a:rPr>
              <a:t>nmap</a:t>
            </a:r>
            <a:r>
              <a:rPr lang="en-US" sz="2400" b="1" dirty="0">
                <a:latin typeface="Consolas" panose="020B0609020204030204" pitchFamily="49" charset="0"/>
                <a:cs typeface="Consolas" panose="020B0609020204030204" pitchFamily="49" charset="0"/>
              </a:rPr>
              <a:t> –p 443 --script </a:t>
            </a:r>
            <a:r>
              <a:rPr lang="en-US" sz="2400" b="1" dirty="0" err="1">
                <a:latin typeface="Consolas" panose="020B0609020204030204" pitchFamily="49" charset="0"/>
                <a:cs typeface="Consolas" panose="020B0609020204030204" pitchFamily="49" charset="0"/>
              </a:rPr>
              <a:t>ssl</a:t>
            </a:r>
            <a:r>
              <a:rPr lang="en-US" sz="2400" b="1" dirty="0">
                <a:latin typeface="Consolas" panose="020B0609020204030204" pitchFamily="49" charset="0"/>
                <a:cs typeface="Consolas" panose="020B0609020204030204" pitchFamily="49" charset="0"/>
              </a:rPr>
              <a:t>-</a:t>
            </a:r>
            <a:r>
              <a:rPr lang="en-US" sz="2400" b="1" dirty="0" err="1">
                <a:latin typeface="Consolas" panose="020B0609020204030204" pitchFamily="49" charset="0"/>
                <a:cs typeface="Consolas" panose="020B0609020204030204" pitchFamily="49" charset="0"/>
              </a:rPr>
              <a:t>enum</a:t>
            </a:r>
            <a:r>
              <a:rPr lang="en-US" sz="2400" b="1" dirty="0">
                <a:latin typeface="Consolas" panose="020B0609020204030204" pitchFamily="49" charset="0"/>
                <a:cs typeface="Consolas" panose="020B0609020204030204" pitchFamily="49" charset="0"/>
              </a:rPr>
              <a:t>-ciphers </a:t>
            </a:r>
            <a:r>
              <a:rPr lang="en-US" sz="2400" b="1" i="1" dirty="0">
                <a:latin typeface="Consolas" panose="020B0609020204030204" pitchFamily="49" charset="0"/>
                <a:cs typeface="Consolas" panose="020B0609020204030204" pitchFamily="49" charset="0"/>
              </a:rPr>
              <a:t>host</a:t>
            </a:r>
          </a:p>
          <a:p>
            <a:pPr marL="114300" indent="0">
              <a:buNone/>
            </a:pPr>
            <a:endParaRPr lang="en-US" sz="2400" b="1" dirty="0">
              <a:latin typeface="Consolas" panose="020B0609020204030204" pitchFamily="49" charset="0"/>
              <a:cs typeface="Consolas" panose="020B0609020204030204" pitchFamily="49" charset="0"/>
            </a:endParaRPr>
          </a:p>
          <a:p>
            <a:pPr marL="114300" indent="0">
              <a:buNone/>
            </a:pPr>
            <a:r>
              <a:rPr lang="en-US" sz="2400" b="1" dirty="0" err="1">
                <a:latin typeface="Consolas" panose="020B0609020204030204" pitchFamily="49" charset="0"/>
                <a:cs typeface="Consolas" panose="020B0609020204030204" pitchFamily="49" charset="0"/>
              </a:rPr>
              <a:t>nmap</a:t>
            </a:r>
            <a:r>
              <a:rPr lang="en-US" sz="2400" b="1" dirty="0">
                <a:latin typeface="Consolas" panose="020B0609020204030204" pitchFamily="49" charset="0"/>
                <a:cs typeface="Consolas" panose="020B0609020204030204" pitchFamily="49" charset="0"/>
              </a:rPr>
              <a:t> –p 22 --script “</a:t>
            </a:r>
            <a:r>
              <a:rPr lang="en-US" sz="2400" b="1" dirty="0" err="1">
                <a:latin typeface="Consolas" panose="020B0609020204030204" pitchFamily="49" charset="0"/>
                <a:cs typeface="Consolas" panose="020B0609020204030204" pitchFamily="49" charset="0"/>
              </a:rPr>
              <a:t>ssh</a:t>
            </a:r>
            <a:r>
              <a:rPr lang="en-US" sz="2400" b="1" dirty="0">
                <a:latin typeface="Consolas" panose="020B0609020204030204" pitchFamily="49" charset="0"/>
                <a:cs typeface="Consolas" panose="020B0609020204030204" pitchFamily="49" charset="0"/>
              </a:rPr>
              <a:t>*” </a:t>
            </a:r>
            <a:r>
              <a:rPr lang="en-US" sz="2400" b="1" i="1" dirty="0">
                <a:latin typeface="Consolas" panose="020B0609020204030204" pitchFamily="49" charset="0"/>
                <a:cs typeface="Consolas" panose="020B0609020204030204" pitchFamily="49" charset="0"/>
              </a:rPr>
              <a:t>host</a:t>
            </a:r>
          </a:p>
          <a:p>
            <a:pPr marL="114300" indent="0">
              <a:buNone/>
            </a:pPr>
            <a:endParaRPr lang="en-US" sz="2400" b="1" dirty="0">
              <a:latin typeface="Consolas" panose="020B0609020204030204" pitchFamily="49" charset="0"/>
              <a:cs typeface="Consolas" panose="020B0609020204030204" pitchFamily="49" charset="0"/>
            </a:endParaRPr>
          </a:p>
          <a:p>
            <a:pPr marL="114300" indent="0">
              <a:buNone/>
            </a:pPr>
            <a:r>
              <a:rPr lang="en-US" sz="2400" b="1" dirty="0" err="1">
                <a:latin typeface="Consolas" panose="020B0609020204030204" pitchFamily="49" charset="0"/>
                <a:cs typeface="Consolas" panose="020B0609020204030204" pitchFamily="49" charset="0"/>
              </a:rPr>
              <a:t>nmap</a:t>
            </a:r>
            <a:r>
              <a:rPr lang="en-US" sz="2400" b="1" dirty="0">
                <a:latin typeface="Consolas" panose="020B0609020204030204" pitchFamily="49" charset="0"/>
                <a:cs typeface="Consolas" panose="020B0609020204030204" pitchFamily="49" charset="0"/>
              </a:rPr>
              <a:t> –p 135-139,445 --script </a:t>
            </a:r>
            <a:r>
              <a:rPr lang="en-US" sz="2400" b="1" dirty="0" err="1">
                <a:latin typeface="Consolas" panose="020B0609020204030204" pitchFamily="49" charset="0"/>
                <a:cs typeface="Consolas" panose="020B0609020204030204" pitchFamily="49" charset="0"/>
              </a:rPr>
              <a:t>smb</a:t>
            </a:r>
            <a:r>
              <a:rPr lang="en-US" sz="2400" b="1" dirty="0">
                <a:latin typeface="Consolas" panose="020B0609020204030204" pitchFamily="49" charset="0"/>
                <a:cs typeface="Consolas" panose="020B0609020204030204" pitchFamily="49" charset="0"/>
              </a:rPr>
              <a:t>-</a:t>
            </a:r>
            <a:r>
              <a:rPr lang="en-US" sz="2400" b="1" dirty="0" err="1">
                <a:latin typeface="Consolas" panose="020B0609020204030204" pitchFamily="49" charset="0"/>
                <a:cs typeface="Consolas" panose="020B0609020204030204" pitchFamily="49" charset="0"/>
              </a:rPr>
              <a:t>os</a:t>
            </a:r>
            <a:r>
              <a:rPr lang="en-US" sz="2400" b="1" dirty="0">
                <a:latin typeface="Consolas" panose="020B0609020204030204" pitchFamily="49" charset="0"/>
                <a:cs typeface="Consolas" panose="020B0609020204030204" pitchFamily="49" charset="0"/>
              </a:rPr>
              <a:t>-discovery </a:t>
            </a:r>
            <a:r>
              <a:rPr lang="en-US" sz="2400" b="1" i="1" dirty="0">
                <a:latin typeface="Consolas" panose="020B0609020204030204" pitchFamily="49" charset="0"/>
                <a:cs typeface="Consolas" panose="020B0609020204030204" pitchFamily="49" charset="0"/>
              </a:rPr>
              <a:t>host</a:t>
            </a:r>
          </a:p>
          <a:p>
            <a:pPr marL="114300" indent="0">
              <a:buNone/>
            </a:pPr>
            <a:endParaRPr lang="en-US" sz="2400" b="1" dirty="0">
              <a:latin typeface="Consolas" panose="020B0609020204030204" pitchFamily="49" charset="0"/>
              <a:cs typeface="Consolas" panose="020B0609020204030204" pitchFamily="49" charset="0"/>
            </a:endParaRPr>
          </a:p>
          <a:p>
            <a:pPr marL="114300" indent="0">
              <a:buNone/>
            </a:pPr>
            <a:r>
              <a:rPr lang="en-US" sz="2400" b="1" dirty="0" err="1">
                <a:latin typeface="Consolas" panose="020B0609020204030204" pitchFamily="49" charset="0"/>
                <a:cs typeface="Consolas" panose="020B0609020204030204" pitchFamily="49" charset="0"/>
              </a:rPr>
              <a:t>nmap</a:t>
            </a:r>
            <a:r>
              <a:rPr lang="en-US" sz="2400" b="1" dirty="0">
                <a:latin typeface="Consolas" panose="020B0609020204030204" pitchFamily="49" charset="0"/>
                <a:cs typeface="Consolas" panose="020B0609020204030204" pitchFamily="49" charset="0"/>
              </a:rPr>
              <a:t> –p 80,443 --script “</a:t>
            </a:r>
            <a:r>
              <a:rPr lang="en-US" sz="2400" b="1" dirty="0" err="1">
                <a:latin typeface="Consolas" panose="020B0609020204030204" pitchFamily="49" charset="0"/>
                <a:cs typeface="Consolas" panose="020B0609020204030204" pitchFamily="49" charset="0"/>
              </a:rPr>
              <a:t>ssl</a:t>
            </a:r>
            <a:r>
              <a:rPr lang="en-US" sz="2400" b="1" dirty="0">
                <a:latin typeface="Consolas" panose="020B0609020204030204" pitchFamily="49" charset="0"/>
                <a:cs typeface="Consolas" panose="020B0609020204030204" pitchFamily="49" charset="0"/>
              </a:rPr>
              <a:t>-*,http-*” </a:t>
            </a:r>
            <a:r>
              <a:rPr lang="en-US" sz="2400" b="1" i="1" dirty="0">
                <a:latin typeface="Consolas" panose="020B0609020204030204" pitchFamily="49" charset="0"/>
                <a:cs typeface="Consolas" panose="020B0609020204030204" pitchFamily="49" charset="0"/>
              </a:rPr>
              <a:t>host</a:t>
            </a:r>
          </a:p>
        </p:txBody>
      </p:sp>
    </p:spTree>
    <p:extLst>
      <p:ext uri="{BB962C8B-B14F-4D97-AF65-F5344CB8AC3E}">
        <p14:creationId xmlns:p14="http://schemas.microsoft.com/office/powerpoint/2010/main" val="32328167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1C451-BA2F-1D40-9344-9BA43C450408}"/>
              </a:ext>
            </a:extLst>
          </p:cNvPr>
          <p:cNvSpPr>
            <a:spLocks noGrp="1"/>
          </p:cNvSpPr>
          <p:nvPr>
            <p:ph type="title"/>
          </p:nvPr>
        </p:nvSpPr>
        <p:spPr/>
        <p:txBody>
          <a:bodyPr/>
          <a:lstStyle/>
          <a:p>
            <a:r>
              <a:rPr lang="en-US" dirty="0"/>
              <a:t> </a:t>
            </a:r>
          </a:p>
        </p:txBody>
      </p:sp>
      <p:pic>
        <p:nvPicPr>
          <p:cNvPr id="5" name="Content Placeholder 4">
            <a:extLst>
              <a:ext uri="{FF2B5EF4-FFF2-40B4-BE49-F238E27FC236}">
                <a16:creationId xmlns:a16="http://schemas.microsoft.com/office/drawing/2014/main" id="{1007857B-D779-4B43-BCA1-706CC588E0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4825" y="0"/>
            <a:ext cx="6451838" cy="6750534"/>
          </a:xfrm>
        </p:spPr>
      </p:pic>
    </p:spTree>
    <p:extLst>
      <p:ext uri="{BB962C8B-B14F-4D97-AF65-F5344CB8AC3E}">
        <p14:creationId xmlns:p14="http://schemas.microsoft.com/office/powerpoint/2010/main" val="24965744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E90F1-E995-7242-9F38-BF3757B25EF2}"/>
              </a:ext>
            </a:extLst>
          </p:cNvPr>
          <p:cNvSpPr>
            <a:spLocks noGrp="1"/>
          </p:cNvSpPr>
          <p:nvPr>
            <p:ph type="title"/>
          </p:nvPr>
        </p:nvSpPr>
        <p:spPr/>
        <p:txBody>
          <a:bodyPr/>
          <a:lstStyle/>
          <a:p>
            <a:r>
              <a:rPr lang="en-US" dirty="0"/>
              <a:t> </a:t>
            </a:r>
          </a:p>
        </p:txBody>
      </p:sp>
      <p:pic>
        <p:nvPicPr>
          <p:cNvPr id="5" name="Content Placeholder 4">
            <a:extLst>
              <a:ext uri="{FF2B5EF4-FFF2-40B4-BE49-F238E27FC236}">
                <a16:creationId xmlns:a16="http://schemas.microsoft.com/office/drawing/2014/main" id="{3E58A4D5-BF8C-2B42-A8EA-06290AECF8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3100" y="169862"/>
            <a:ext cx="7404100" cy="3289300"/>
          </a:xfrm>
        </p:spPr>
      </p:pic>
    </p:spTree>
    <p:extLst>
      <p:ext uri="{BB962C8B-B14F-4D97-AF65-F5344CB8AC3E}">
        <p14:creationId xmlns:p14="http://schemas.microsoft.com/office/powerpoint/2010/main" val="31889890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Masscan</a:t>
            </a:r>
            <a:endParaRPr lang="en-US" dirty="0"/>
          </a:p>
        </p:txBody>
      </p:sp>
      <p:sp>
        <p:nvSpPr>
          <p:cNvPr id="3" name="Content Placeholder 2"/>
          <p:cNvSpPr>
            <a:spLocks noGrp="1"/>
          </p:cNvSpPr>
          <p:nvPr>
            <p:ph idx="1"/>
          </p:nvPr>
        </p:nvSpPr>
        <p:spPr/>
        <p:txBody>
          <a:bodyPr/>
          <a:lstStyle/>
          <a:p>
            <a:r>
              <a:rPr lang="en-US" dirty="0"/>
              <a:t>Scan the entire world in only a few minutes (Assuming you have the speeds and feeds)</a:t>
            </a:r>
          </a:p>
          <a:p>
            <a:r>
              <a:rPr lang="en-US" dirty="0"/>
              <a:t>Uses PF_RING for speed</a:t>
            </a:r>
          </a:p>
          <a:p>
            <a:r>
              <a:rPr lang="en-US" b="1" dirty="0" err="1">
                <a:latin typeface="Consolas" panose="020B0609020204030204" pitchFamily="49" charset="0"/>
                <a:cs typeface="Consolas" panose="020B0609020204030204" pitchFamily="49" charset="0"/>
              </a:rPr>
              <a:t>masscan</a:t>
            </a:r>
            <a:r>
              <a:rPr lang="en-US" b="1" dirty="0">
                <a:latin typeface="Consolas" panose="020B0609020204030204" pitchFamily="49" charset="0"/>
                <a:cs typeface="Consolas" panose="020B0609020204030204" pitchFamily="49" charset="0"/>
              </a:rPr>
              <a:t> 0.0.0.0/0 –p1-65535</a:t>
            </a:r>
          </a:p>
          <a:p>
            <a:r>
              <a:rPr lang="en-US" dirty="0">
                <a:hlinkClick r:id="rId2"/>
              </a:rPr>
              <a:t>https://github.com/robertdavidgraham/masscan</a:t>
            </a:r>
            <a:endParaRPr lang="en-US" dirty="0"/>
          </a:p>
          <a:p>
            <a:pPr marL="114300" indent="0">
              <a:buNone/>
            </a:pPr>
            <a:endParaRPr lang="en-US" dirty="0"/>
          </a:p>
        </p:txBody>
      </p:sp>
    </p:spTree>
    <p:extLst>
      <p:ext uri="{BB962C8B-B14F-4D97-AF65-F5344CB8AC3E}">
        <p14:creationId xmlns:p14="http://schemas.microsoft.com/office/powerpoint/2010/main" val="7037387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 Tips</a:t>
            </a:r>
          </a:p>
        </p:txBody>
      </p:sp>
      <p:sp>
        <p:nvSpPr>
          <p:cNvPr id="3" name="Content Placeholder 2"/>
          <p:cNvSpPr>
            <a:spLocks noGrp="1"/>
          </p:cNvSpPr>
          <p:nvPr>
            <p:ph idx="1"/>
          </p:nvPr>
        </p:nvSpPr>
        <p:spPr/>
        <p:txBody>
          <a:bodyPr>
            <a:normAutofit fontScale="40000" lnSpcReduction="20000"/>
          </a:bodyPr>
          <a:lstStyle/>
          <a:p>
            <a:r>
              <a:rPr lang="en-US" sz="5900" dirty="0"/>
              <a:t>Scan IP addresses, not hostnames</a:t>
            </a:r>
          </a:p>
          <a:p>
            <a:pPr lvl="1"/>
            <a:r>
              <a:rPr lang="en-US" sz="5900" dirty="0"/>
              <a:t>Round robin DNS, content switches, etc. could mess with results</a:t>
            </a:r>
          </a:p>
          <a:p>
            <a:r>
              <a:rPr lang="en-US" sz="5900" dirty="0"/>
              <a:t>Scan hostnames, not IP addresses</a:t>
            </a:r>
          </a:p>
          <a:p>
            <a:pPr lvl="1"/>
            <a:r>
              <a:rPr lang="en-US" sz="5900" dirty="0"/>
              <a:t>Virtual hosts/multiple hosts on same IP could mess with results</a:t>
            </a:r>
          </a:p>
          <a:p>
            <a:r>
              <a:rPr lang="en-US" sz="5900" dirty="0"/>
              <a:t>Large scans</a:t>
            </a:r>
          </a:p>
          <a:p>
            <a:pPr lvl="1"/>
            <a:r>
              <a:rPr lang="en-US" sz="5900" dirty="0"/>
              <a:t>Sample subset</a:t>
            </a:r>
          </a:p>
          <a:p>
            <a:pPr lvl="1"/>
            <a:r>
              <a:rPr lang="en-US" sz="5900" dirty="0"/>
              <a:t>Sample target ports</a:t>
            </a:r>
          </a:p>
          <a:p>
            <a:pPr lvl="1"/>
            <a:r>
              <a:rPr lang="en-US" sz="5900" dirty="0"/>
              <a:t>Go back for in-depth scanning on select hosts/nets later</a:t>
            </a:r>
          </a:p>
          <a:p>
            <a:r>
              <a:rPr lang="en-US" sz="5900" dirty="0"/>
              <a:t>Where you can from matters </a:t>
            </a:r>
          </a:p>
          <a:p>
            <a:pPr lvl="1"/>
            <a:r>
              <a:rPr lang="en-US" sz="5900" dirty="0"/>
              <a:t>Scan from inside/outside/different subnets if you can</a:t>
            </a:r>
          </a:p>
          <a:p>
            <a:pPr lvl="1"/>
            <a:endParaRPr lang="en-US" dirty="0"/>
          </a:p>
          <a:p>
            <a:pPr marL="457200" lvl="1" indent="0">
              <a:buNone/>
            </a:pPr>
            <a:endParaRPr lang="en-US" dirty="0"/>
          </a:p>
          <a:p>
            <a:pPr marL="457200" lvl="1" indent="0">
              <a:buNone/>
            </a:pPr>
            <a:endParaRPr lang="en-US" dirty="0"/>
          </a:p>
        </p:txBody>
      </p:sp>
    </p:spTree>
    <p:extLst>
      <p:ext uri="{BB962C8B-B14F-4D97-AF65-F5344CB8AC3E}">
        <p14:creationId xmlns:p14="http://schemas.microsoft.com/office/powerpoint/2010/main" val="1653527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5D9A6-55EC-C845-86E8-DBD536CB7B33}"/>
              </a:ext>
            </a:extLst>
          </p:cNvPr>
          <p:cNvSpPr>
            <a:spLocks noGrp="1"/>
          </p:cNvSpPr>
          <p:nvPr>
            <p:ph type="title"/>
          </p:nvPr>
        </p:nvSpPr>
        <p:spPr/>
        <p:txBody>
          <a:bodyPr/>
          <a:lstStyle/>
          <a:p>
            <a:r>
              <a:rPr lang="en-US" dirty="0"/>
              <a:t>What’s the difference?</a:t>
            </a:r>
          </a:p>
        </p:txBody>
      </p:sp>
      <p:sp>
        <p:nvSpPr>
          <p:cNvPr id="3" name="Content Placeholder 2">
            <a:extLst>
              <a:ext uri="{FF2B5EF4-FFF2-40B4-BE49-F238E27FC236}">
                <a16:creationId xmlns:a16="http://schemas.microsoft.com/office/drawing/2014/main" id="{A5F18936-3622-114F-A3AE-C409D6E5EE32}"/>
              </a:ext>
            </a:extLst>
          </p:cNvPr>
          <p:cNvSpPr>
            <a:spLocks noGrp="1"/>
          </p:cNvSpPr>
          <p:nvPr>
            <p:ph idx="1"/>
          </p:nvPr>
        </p:nvSpPr>
        <p:spPr/>
        <p:txBody>
          <a:bodyPr anchor="ctr">
            <a:normAutofit/>
          </a:bodyPr>
          <a:lstStyle/>
          <a:p>
            <a:r>
              <a:rPr lang="en-US" sz="4400" dirty="0"/>
              <a:t>Vulnerability scanning  </a:t>
            </a:r>
          </a:p>
          <a:p>
            <a:r>
              <a:rPr lang="en-US" sz="4400" dirty="0"/>
              <a:t>Vulnerability assessment </a:t>
            </a:r>
          </a:p>
          <a:p>
            <a:r>
              <a:rPr lang="en-US" sz="4400" dirty="0"/>
              <a:t>Vulnerability management</a:t>
            </a:r>
          </a:p>
          <a:p>
            <a:r>
              <a:rPr lang="en-US" sz="4400" dirty="0"/>
              <a:t>Enumeration</a:t>
            </a:r>
          </a:p>
        </p:txBody>
      </p:sp>
    </p:spTree>
    <p:extLst>
      <p:ext uri="{BB962C8B-B14F-4D97-AF65-F5344CB8AC3E}">
        <p14:creationId xmlns:p14="http://schemas.microsoft.com/office/powerpoint/2010/main" val="3646945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Vulnerability Discovery Process</a:t>
            </a:r>
          </a:p>
        </p:txBody>
      </p:sp>
      <p:sp>
        <p:nvSpPr>
          <p:cNvPr id="3" name="Content Placeholder 2"/>
          <p:cNvSpPr>
            <a:spLocks noGrp="1"/>
          </p:cNvSpPr>
          <p:nvPr>
            <p:ph idx="1"/>
          </p:nvPr>
        </p:nvSpPr>
        <p:spPr>
          <a:xfrm>
            <a:off x="256032" y="1600200"/>
            <a:ext cx="8290560" cy="4800600"/>
          </a:xfrm>
        </p:spPr>
        <p:txBody>
          <a:bodyPr>
            <a:normAutofit/>
          </a:bodyPr>
          <a:lstStyle/>
          <a:p>
            <a:pPr marL="114300" indent="0">
              <a:buNone/>
            </a:pPr>
            <a:r>
              <a:rPr lang="en-US" sz="3200" dirty="0"/>
              <a:t>In escalating intrusiveness:</a:t>
            </a:r>
          </a:p>
          <a:p>
            <a:endParaRPr lang="en-US" sz="3200" dirty="0"/>
          </a:p>
          <a:p>
            <a:pPr marL="628650" indent="-514350">
              <a:buFont typeface="+mj-lt"/>
              <a:buAutoNum type="arabicPeriod"/>
            </a:pPr>
            <a:r>
              <a:rPr lang="en-US" sz="3200" dirty="0"/>
              <a:t>Checking banner/software version number</a:t>
            </a:r>
          </a:p>
          <a:p>
            <a:pPr marL="628650" indent="-514350">
              <a:buFont typeface="+mj-lt"/>
              <a:buAutoNum type="arabicPeriod"/>
            </a:pPr>
            <a:r>
              <a:rPr lang="en-US" sz="3200" dirty="0"/>
              <a:t>Checking protocol version number spoken</a:t>
            </a:r>
          </a:p>
          <a:p>
            <a:pPr marL="628650" indent="-514350">
              <a:buFont typeface="+mj-lt"/>
              <a:buAutoNum type="arabicPeriod"/>
            </a:pPr>
            <a:r>
              <a:rPr lang="en-US" sz="3200" dirty="0"/>
              <a:t>Looking at behavior based on what you poke</a:t>
            </a:r>
          </a:p>
          <a:p>
            <a:pPr marL="628650" indent="-514350">
              <a:buFont typeface="+mj-lt"/>
              <a:buAutoNum type="arabicPeriod"/>
            </a:pPr>
            <a:r>
              <a:rPr lang="en-US" sz="3200" dirty="0"/>
              <a:t>Checking configurations based on poking</a:t>
            </a:r>
          </a:p>
          <a:p>
            <a:pPr marL="628650" indent="-514350">
              <a:buFont typeface="+mj-lt"/>
              <a:buAutoNum type="arabicPeriod"/>
            </a:pPr>
            <a:r>
              <a:rPr lang="en-US" sz="3200" dirty="0"/>
              <a:t>Running an exploit against it</a:t>
            </a:r>
          </a:p>
          <a:p>
            <a:endParaRPr lang="en-US" sz="2800" dirty="0"/>
          </a:p>
        </p:txBody>
      </p:sp>
    </p:spTree>
    <p:extLst>
      <p:ext uri="{BB962C8B-B14F-4D97-AF65-F5344CB8AC3E}">
        <p14:creationId xmlns:p14="http://schemas.microsoft.com/office/powerpoint/2010/main" val="12892021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Vulnerabilities</a:t>
            </a:r>
          </a:p>
        </p:txBody>
      </p:sp>
      <p:sp>
        <p:nvSpPr>
          <p:cNvPr id="3" name="Content Placeholder 2"/>
          <p:cNvSpPr>
            <a:spLocks noGrp="1"/>
          </p:cNvSpPr>
          <p:nvPr>
            <p:ph idx="1"/>
          </p:nvPr>
        </p:nvSpPr>
        <p:spPr/>
        <p:txBody>
          <a:bodyPr>
            <a:normAutofit lnSpcReduction="10000"/>
          </a:bodyPr>
          <a:lstStyle/>
          <a:p>
            <a:r>
              <a:rPr lang="en-US" sz="2800" b="1" dirty="0"/>
              <a:t>Not all vulnerabilities are exploitable.</a:t>
            </a:r>
          </a:p>
          <a:p>
            <a:endParaRPr lang="en-US" sz="2800" dirty="0"/>
          </a:p>
          <a:p>
            <a:r>
              <a:rPr lang="en-US" sz="2800" dirty="0"/>
              <a:t>Some may provide information leakage (still bad) but not a way for an attacker to run commands on the system.</a:t>
            </a:r>
          </a:p>
          <a:p>
            <a:endParaRPr lang="en-US" sz="2800" dirty="0"/>
          </a:p>
          <a:p>
            <a:r>
              <a:rPr lang="en-US" sz="2800" dirty="0"/>
              <a:t>Some vulnerabilities can be due to a misconfiguration (ex no firewall, allowing root SSH logins, and a password of “password”) but are not actually exploiting a bug in a specific piece of software</a:t>
            </a:r>
          </a:p>
        </p:txBody>
      </p:sp>
    </p:spTree>
    <p:extLst>
      <p:ext uri="{BB962C8B-B14F-4D97-AF65-F5344CB8AC3E}">
        <p14:creationId xmlns:p14="http://schemas.microsoft.com/office/powerpoint/2010/main" val="21990302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Vulnerability Scanners</a:t>
            </a:r>
          </a:p>
        </p:txBody>
      </p:sp>
      <p:sp>
        <p:nvSpPr>
          <p:cNvPr id="3" name="Content Placeholder 2"/>
          <p:cNvSpPr>
            <a:spLocks noGrp="1"/>
          </p:cNvSpPr>
          <p:nvPr>
            <p:ph idx="1"/>
          </p:nvPr>
        </p:nvSpPr>
        <p:spPr/>
        <p:txBody>
          <a:bodyPr>
            <a:normAutofit/>
          </a:bodyPr>
          <a:lstStyle/>
          <a:p>
            <a:r>
              <a:rPr lang="en-US" sz="2800" dirty="0"/>
              <a:t>Can help map a network, scan for open ports, get service versions and find vulnerabilities</a:t>
            </a:r>
          </a:p>
          <a:p>
            <a:endParaRPr lang="en-US" sz="2800" dirty="0"/>
          </a:p>
          <a:p>
            <a:r>
              <a:rPr lang="en-US" sz="2800" dirty="0"/>
              <a:t>Can also generate pretty reports to give to boss-types</a:t>
            </a:r>
          </a:p>
          <a:p>
            <a:pPr marL="0" indent="0">
              <a:buNone/>
            </a:pPr>
            <a:endParaRPr lang="en-US" sz="2800" dirty="0"/>
          </a:p>
        </p:txBody>
      </p:sp>
    </p:spTree>
    <p:extLst>
      <p:ext uri="{BB962C8B-B14F-4D97-AF65-F5344CB8AC3E}">
        <p14:creationId xmlns:p14="http://schemas.microsoft.com/office/powerpoint/2010/main" val="20775427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to scan from?</a:t>
            </a:r>
          </a:p>
        </p:txBody>
      </p:sp>
      <p:sp>
        <p:nvSpPr>
          <p:cNvPr id="3" name="Content Placeholder 2"/>
          <p:cNvSpPr>
            <a:spLocks noGrp="1"/>
          </p:cNvSpPr>
          <p:nvPr>
            <p:ph idx="1"/>
          </p:nvPr>
        </p:nvSpPr>
        <p:spPr/>
        <p:txBody>
          <a:bodyPr>
            <a:normAutofit/>
          </a:bodyPr>
          <a:lstStyle/>
          <a:p>
            <a:pPr marL="114300" indent="0" algn="ctr">
              <a:buNone/>
            </a:pPr>
            <a:r>
              <a:rPr lang="en-US" sz="4400" dirty="0"/>
              <a:t>As close to the system you want to scan as you can get.</a:t>
            </a:r>
          </a:p>
          <a:p>
            <a:pPr marL="114300" indent="0" algn="ctr">
              <a:buNone/>
            </a:pPr>
            <a:endParaRPr lang="en-US" sz="4400" dirty="0"/>
          </a:p>
          <a:p>
            <a:pPr marL="114300" indent="0" algn="ctr">
              <a:buNone/>
            </a:pPr>
            <a:r>
              <a:rPr lang="en-US" sz="4400" dirty="0"/>
              <a:t> Why?</a:t>
            </a:r>
          </a:p>
        </p:txBody>
      </p:sp>
    </p:spTree>
    <p:extLst>
      <p:ext uri="{BB962C8B-B14F-4D97-AF65-F5344CB8AC3E}">
        <p14:creationId xmlns:p14="http://schemas.microsoft.com/office/powerpoint/2010/main" val="36555900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to scan from?</a:t>
            </a:r>
          </a:p>
        </p:txBody>
      </p:sp>
      <p:sp>
        <p:nvSpPr>
          <p:cNvPr id="3" name="Content Placeholder 2"/>
          <p:cNvSpPr>
            <a:spLocks noGrp="1"/>
          </p:cNvSpPr>
          <p:nvPr>
            <p:ph idx="1"/>
          </p:nvPr>
        </p:nvSpPr>
        <p:spPr/>
        <p:txBody>
          <a:bodyPr>
            <a:normAutofit/>
          </a:bodyPr>
          <a:lstStyle/>
          <a:p>
            <a:pPr marL="114300" indent="0" algn="ctr">
              <a:buNone/>
            </a:pPr>
            <a:r>
              <a:rPr lang="en-US" sz="4400" dirty="0"/>
              <a:t>Outside the border of your network.</a:t>
            </a:r>
          </a:p>
          <a:p>
            <a:pPr marL="114300" indent="0" algn="ctr">
              <a:buNone/>
            </a:pPr>
            <a:endParaRPr lang="en-US" sz="4400" dirty="0"/>
          </a:p>
          <a:p>
            <a:pPr marL="114300" indent="0" algn="ctr">
              <a:buNone/>
            </a:pPr>
            <a:r>
              <a:rPr lang="en-US" sz="4400" dirty="0"/>
              <a:t> Why?</a:t>
            </a:r>
          </a:p>
        </p:txBody>
      </p:sp>
    </p:spTree>
    <p:extLst>
      <p:ext uri="{BB962C8B-B14F-4D97-AF65-F5344CB8AC3E}">
        <p14:creationId xmlns:p14="http://schemas.microsoft.com/office/powerpoint/2010/main" val="10430266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to scan from?</a:t>
            </a:r>
          </a:p>
        </p:txBody>
      </p:sp>
      <p:sp>
        <p:nvSpPr>
          <p:cNvPr id="3" name="Content Placeholder 2"/>
          <p:cNvSpPr>
            <a:spLocks noGrp="1"/>
          </p:cNvSpPr>
          <p:nvPr>
            <p:ph idx="1"/>
          </p:nvPr>
        </p:nvSpPr>
        <p:spPr/>
        <p:txBody>
          <a:bodyPr>
            <a:normAutofit/>
          </a:bodyPr>
          <a:lstStyle/>
          <a:p>
            <a:pPr marL="114300" indent="0" algn="ctr">
              <a:buNone/>
            </a:pPr>
            <a:r>
              <a:rPr lang="en-US" sz="4400" dirty="0"/>
              <a:t>Final answer: as many places as you realistically can.</a:t>
            </a:r>
          </a:p>
          <a:p>
            <a:pPr marL="114300" indent="0" algn="ctr">
              <a:buNone/>
            </a:pPr>
            <a:endParaRPr lang="en-US" sz="4400" dirty="0"/>
          </a:p>
          <a:p>
            <a:pPr marL="114300" indent="0" algn="ctr">
              <a:buNone/>
            </a:pPr>
            <a:r>
              <a:rPr lang="en-US" sz="4400" dirty="0"/>
              <a:t>Why?</a:t>
            </a:r>
          </a:p>
        </p:txBody>
      </p:sp>
    </p:spTree>
    <p:extLst>
      <p:ext uri="{BB962C8B-B14F-4D97-AF65-F5344CB8AC3E}">
        <p14:creationId xmlns:p14="http://schemas.microsoft.com/office/powerpoint/2010/main" val="38348212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8EA03-E4D1-FD4B-BE4C-320BBE590A46}"/>
              </a:ext>
            </a:extLst>
          </p:cNvPr>
          <p:cNvSpPr>
            <a:spLocks noGrp="1"/>
          </p:cNvSpPr>
          <p:nvPr>
            <p:ph type="title"/>
          </p:nvPr>
        </p:nvSpPr>
        <p:spPr/>
        <p:txBody>
          <a:bodyPr/>
          <a:lstStyle/>
          <a:p>
            <a:r>
              <a:rPr lang="en-US" dirty="0"/>
              <a:t>What to scan?</a:t>
            </a:r>
          </a:p>
        </p:txBody>
      </p:sp>
      <p:sp>
        <p:nvSpPr>
          <p:cNvPr id="3" name="Content Placeholder 2">
            <a:extLst>
              <a:ext uri="{FF2B5EF4-FFF2-40B4-BE49-F238E27FC236}">
                <a16:creationId xmlns:a16="http://schemas.microsoft.com/office/drawing/2014/main" id="{AFFF9B21-F51E-9648-8E68-FA92CE1440B7}"/>
              </a:ext>
            </a:extLst>
          </p:cNvPr>
          <p:cNvSpPr>
            <a:spLocks noGrp="1"/>
          </p:cNvSpPr>
          <p:nvPr>
            <p:ph idx="1"/>
          </p:nvPr>
        </p:nvSpPr>
        <p:spPr/>
        <p:txBody>
          <a:bodyPr>
            <a:normAutofit lnSpcReduction="10000"/>
          </a:bodyPr>
          <a:lstStyle/>
          <a:p>
            <a:pPr marL="628650" indent="-514350">
              <a:buFont typeface="+mj-lt"/>
              <a:buAutoNum type="arabicPeriod"/>
            </a:pPr>
            <a:r>
              <a:rPr lang="en-US" sz="3200" dirty="0"/>
              <a:t>Scan the most important things </a:t>
            </a:r>
          </a:p>
          <a:p>
            <a:pPr lvl="2"/>
            <a:r>
              <a:rPr lang="en-US" sz="3200" dirty="0"/>
              <a:t>Systems that are critical to your organization functioning</a:t>
            </a:r>
          </a:p>
          <a:p>
            <a:pPr lvl="2"/>
            <a:r>
              <a:rPr lang="en-US" sz="3200" dirty="0"/>
              <a:t>System that process PII</a:t>
            </a:r>
          </a:p>
          <a:p>
            <a:pPr marL="925830" lvl="1" indent="-514350">
              <a:buFont typeface="+mj-lt"/>
              <a:buAutoNum type="arabicPeriod"/>
            </a:pPr>
            <a:endParaRPr lang="en-US" sz="3200" dirty="0"/>
          </a:p>
          <a:p>
            <a:pPr marL="628650" indent="-514350">
              <a:buFont typeface="+mj-lt"/>
              <a:buAutoNum type="arabicPeriod"/>
            </a:pPr>
            <a:r>
              <a:rPr lang="en-US" sz="3200" dirty="0"/>
              <a:t>Scan servers, systems of VIPs &amp; those who process sensitive information</a:t>
            </a:r>
          </a:p>
          <a:p>
            <a:pPr marL="628650" indent="-514350">
              <a:buFont typeface="+mj-lt"/>
              <a:buAutoNum type="arabicPeriod"/>
            </a:pPr>
            <a:endParaRPr lang="en-US" sz="3200" dirty="0"/>
          </a:p>
          <a:p>
            <a:pPr marL="628650" indent="-514350">
              <a:buFont typeface="+mj-lt"/>
              <a:buAutoNum type="arabicPeriod"/>
            </a:pPr>
            <a:r>
              <a:rPr lang="en-US" sz="3200" dirty="0"/>
              <a:t>Everything else</a:t>
            </a:r>
          </a:p>
        </p:txBody>
      </p:sp>
    </p:spTree>
    <p:extLst>
      <p:ext uri="{BB962C8B-B14F-4D97-AF65-F5344CB8AC3E}">
        <p14:creationId xmlns:p14="http://schemas.microsoft.com/office/powerpoint/2010/main" val="30298723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81FC9-5AC8-7A4A-813B-71079BC1F99E}"/>
              </a:ext>
            </a:extLst>
          </p:cNvPr>
          <p:cNvSpPr>
            <a:spLocks noGrp="1"/>
          </p:cNvSpPr>
          <p:nvPr>
            <p:ph type="title"/>
          </p:nvPr>
        </p:nvSpPr>
        <p:spPr/>
        <p:txBody>
          <a:bodyPr/>
          <a:lstStyle/>
          <a:p>
            <a:r>
              <a:rPr lang="en-US" dirty="0"/>
              <a:t>Why not scan everything?</a:t>
            </a:r>
          </a:p>
        </p:txBody>
      </p:sp>
      <p:sp>
        <p:nvSpPr>
          <p:cNvPr id="3" name="Content Placeholder 2">
            <a:extLst>
              <a:ext uri="{FF2B5EF4-FFF2-40B4-BE49-F238E27FC236}">
                <a16:creationId xmlns:a16="http://schemas.microsoft.com/office/drawing/2014/main" id="{8D0E9127-70CF-4A42-B751-E26677BE75A4}"/>
              </a:ext>
            </a:extLst>
          </p:cNvPr>
          <p:cNvSpPr>
            <a:spLocks noGrp="1"/>
          </p:cNvSpPr>
          <p:nvPr>
            <p:ph idx="1"/>
          </p:nvPr>
        </p:nvSpPr>
        <p:spPr/>
        <p:txBody>
          <a:bodyPr>
            <a:normAutofit/>
          </a:bodyPr>
          <a:lstStyle/>
          <a:p>
            <a:r>
              <a:rPr lang="en-US" sz="4400" dirty="0"/>
              <a:t>Do you enjoy reading 6,058 page reports?</a:t>
            </a:r>
          </a:p>
          <a:p>
            <a:endParaRPr lang="en-US" sz="4400" dirty="0"/>
          </a:p>
          <a:p>
            <a:r>
              <a:rPr lang="en-US" sz="4400" dirty="0"/>
              <a:t>Report fatigue is a real thing.</a:t>
            </a:r>
          </a:p>
        </p:txBody>
      </p:sp>
    </p:spTree>
    <p:extLst>
      <p:ext uri="{BB962C8B-B14F-4D97-AF65-F5344CB8AC3E}">
        <p14:creationId xmlns:p14="http://schemas.microsoft.com/office/powerpoint/2010/main" val="34467131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392D5-5073-EF46-89C3-47EF0CD34F85}"/>
              </a:ext>
            </a:extLst>
          </p:cNvPr>
          <p:cNvSpPr>
            <a:spLocks noGrp="1"/>
          </p:cNvSpPr>
          <p:nvPr>
            <p:ph type="title"/>
          </p:nvPr>
        </p:nvSpPr>
        <p:spPr/>
        <p:txBody>
          <a:bodyPr/>
          <a:lstStyle/>
          <a:p>
            <a:r>
              <a:rPr lang="en-US" dirty="0"/>
              <a:t>What do you fix first?</a:t>
            </a:r>
          </a:p>
        </p:txBody>
      </p:sp>
      <p:sp>
        <p:nvSpPr>
          <p:cNvPr id="3" name="Content Placeholder 2">
            <a:extLst>
              <a:ext uri="{FF2B5EF4-FFF2-40B4-BE49-F238E27FC236}">
                <a16:creationId xmlns:a16="http://schemas.microsoft.com/office/drawing/2014/main" id="{3373D3A8-6796-CE4B-9109-2D595A729A68}"/>
              </a:ext>
            </a:extLst>
          </p:cNvPr>
          <p:cNvSpPr>
            <a:spLocks noGrp="1"/>
          </p:cNvSpPr>
          <p:nvPr>
            <p:ph idx="1"/>
          </p:nvPr>
        </p:nvSpPr>
        <p:spPr/>
        <p:txBody>
          <a:bodyPr>
            <a:normAutofit lnSpcReduction="10000"/>
          </a:bodyPr>
          <a:lstStyle/>
          <a:p>
            <a:r>
              <a:rPr lang="en-US" sz="3600" b="1" dirty="0"/>
              <a:t>10.4.20.15 </a:t>
            </a:r>
            <a:r>
              <a:rPr lang="en-US" sz="3600" dirty="0"/>
              <a:t>– 2,000 vulnerabilities (average CVSS – 7)</a:t>
            </a:r>
          </a:p>
          <a:p>
            <a:endParaRPr lang="en-US" sz="3600" dirty="0"/>
          </a:p>
          <a:p>
            <a:r>
              <a:rPr lang="en-US" sz="3600" b="1" dirty="0"/>
              <a:t>10.37.18.9</a:t>
            </a:r>
            <a:r>
              <a:rPr lang="en-US" sz="3600" dirty="0"/>
              <a:t> – 1 vulnerability (average CVSS 10)</a:t>
            </a:r>
          </a:p>
          <a:p>
            <a:pPr marL="114300" indent="0">
              <a:buNone/>
            </a:pPr>
            <a:endParaRPr lang="en-US" sz="3600" dirty="0"/>
          </a:p>
          <a:p>
            <a:r>
              <a:rPr lang="en-US" sz="3600" b="1" dirty="0"/>
              <a:t>10.250.8.43</a:t>
            </a:r>
            <a:r>
              <a:rPr lang="en-US" sz="3600" dirty="0"/>
              <a:t> – 10 vulnerabilities (average CVSS 5.8)</a:t>
            </a:r>
          </a:p>
        </p:txBody>
      </p:sp>
    </p:spTree>
    <p:extLst>
      <p:ext uri="{BB962C8B-B14F-4D97-AF65-F5344CB8AC3E}">
        <p14:creationId xmlns:p14="http://schemas.microsoft.com/office/powerpoint/2010/main" val="10665228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392D5-5073-EF46-89C3-47EF0CD34F85}"/>
              </a:ext>
            </a:extLst>
          </p:cNvPr>
          <p:cNvSpPr>
            <a:spLocks noGrp="1"/>
          </p:cNvSpPr>
          <p:nvPr>
            <p:ph type="title"/>
          </p:nvPr>
        </p:nvSpPr>
        <p:spPr/>
        <p:txBody>
          <a:bodyPr/>
          <a:lstStyle/>
          <a:p>
            <a:r>
              <a:rPr lang="en-US" dirty="0"/>
              <a:t>How about now?</a:t>
            </a:r>
          </a:p>
        </p:txBody>
      </p:sp>
      <p:sp>
        <p:nvSpPr>
          <p:cNvPr id="3" name="Content Placeholder 2">
            <a:extLst>
              <a:ext uri="{FF2B5EF4-FFF2-40B4-BE49-F238E27FC236}">
                <a16:creationId xmlns:a16="http://schemas.microsoft.com/office/drawing/2014/main" id="{3373D3A8-6796-CE4B-9109-2D595A729A68}"/>
              </a:ext>
            </a:extLst>
          </p:cNvPr>
          <p:cNvSpPr>
            <a:spLocks noGrp="1"/>
          </p:cNvSpPr>
          <p:nvPr>
            <p:ph idx="1"/>
          </p:nvPr>
        </p:nvSpPr>
        <p:spPr/>
        <p:txBody>
          <a:bodyPr>
            <a:normAutofit lnSpcReduction="10000"/>
          </a:bodyPr>
          <a:lstStyle/>
          <a:p>
            <a:r>
              <a:rPr lang="en-US" sz="3600" b="1" dirty="0"/>
              <a:t>Printer</a:t>
            </a:r>
            <a:r>
              <a:rPr lang="en-US" sz="3600" dirty="0"/>
              <a:t> – 2,000 vulnerabilities (average CVSS – 7)</a:t>
            </a:r>
          </a:p>
          <a:p>
            <a:endParaRPr lang="en-US" sz="3600" dirty="0"/>
          </a:p>
          <a:p>
            <a:r>
              <a:rPr lang="en-US" sz="3600" b="1" dirty="0"/>
              <a:t>Mission Critical Server </a:t>
            </a:r>
            <a:r>
              <a:rPr lang="en-US" sz="3600" dirty="0"/>
              <a:t>– 1 vulnerability (average CVSS 10)</a:t>
            </a:r>
          </a:p>
          <a:p>
            <a:pPr marL="114300" indent="0">
              <a:buNone/>
            </a:pPr>
            <a:endParaRPr lang="en-US" sz="3600" dirty="0"/>
          </a:p>
          <a:p>
            <a:r>
              <a:rPr lang="en-US" sz="3600" b="1" dirty="0"/>
              <a:t>CEO’s Desktop</a:t>
            </a:r>
            <a:r>
              <a:rPr lang="en-US" sz="3600" dirty="0"/>
              <a:t> – 10 vulnerabilities (average CVSS 5.8)</a:t>
            </a:r>
          </a:p>
        </p:txBody>
      </p:sp>
    </p:spTree>
    <p:extLst>
      <p:ext uri="{BB962C8B-B14F-4D97-AF65-F5344CB8AC3E}">
        <p14:creationId xmlns:p14="http://schemas.microsoft.com/office/powerpoint/2010/main" val="688672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8DD8E-141C-E948-AA46-000A58BBEECA}"/>
              </a:ext>
            </a:extLst>
          </p:cNvPr>
          <p:cNvSpPr>
            <a:spLocks noGrp="1"/>
          </p:cNvSpPr>
          <p:nvPr>
            <p:ph type="title"/>
          </p:nvPr>
        </p:nvSpPr>
        <p:spPr/>
        <p:txBody>
          <a:bodyPr/>
          <a:lstStyle/>
          <a:p>
            <a:r>
              <a:rPr lang="en-US" dirty="0"/>
              <a:t>Vulnerability scanning</a:t>
            </a:r>
          </a:p>
        </p:txBody>
      </p:sp>
      <p:sp>
        <p:nvSpPr>
          <p:cNvPr id="3" name="Content Placeholder 2">
            <a:extLst>
              <a:ext uri="{FF2B5EF4-FFF2-40B4-BE49-F238E27FC236}">
                <a16:creationId xmlns:a16="http://schemas.microsoft.com/office/drawing/2014/main" id="{3E2E8AFB-9C0C-3347-BF51-D7FC67C3E784}"/>
              </a:ext>
            </a:extLst>
          </p:cNvPr>
          <p:cNvSpPr>
            <a:spLocks noGrp="1"/>
          </p:cNvSpPr>
          <p:nvPr>
            <p:ph idx="1"/>
          </p:nvPr>
        </p:nvSpPr>
        <p:spPr/>
        <p:txBody>
          <a:bodyPr>
            <a:normAutofit/>
          </a:bodyPr>
          <a:lstStyle/>
          <a:p>
            <a:r>
              <a:rPr lang="en-US" sz="4400" dirty="0"/>
              <a:t>Just what it says, scanning systems looking for vulnerabilities</a:t>
            </a:r>
          </a:p>
          <a:p>
            <a:endParaRPr lang="en-US" sz="4400" dirty="0"/>
          </a:p>
          <a:p>
            <a:r>
              <a:rPr lang="en-US" sz="4400" dirty="0"/>
              <a:t>But then what?</a:t>
            </a:r>
          </a:p>
        </p:txBody>
      </p:sp>
    </p:spTree>
    <p:extLst>
      <p:ext uri="{BB962C8B-B14F-4D97-AF65-F5344CB8AC3E}">
        <p14:creationId xmlns:p14="http://schemas.microsoft.com/office/powerpoint/2010/main" val="3323497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1AC17-6198-0349-B236-71BA41C7C06E}"/>
              </a:ext>
            </a:extLst>
          </p:cNvPr>
          <p:cNvSpPr>
            <a:spLocks noGrp="1"/>
          </p:cNvSpPr>
          <p:nvPr>
            <p:ph type="title"/>
          </p:nvPr>
        </p:nvSpPr>
        <p:spPr/>
        <p:txBody>
          <a:bodyPr/>
          <a:lstStyle/>
          <a:p>
            <a:r>
              <a:rPr lang="en-US" dirty="0"/>
              <a:t>How do you correlate that?</a:t>
            </a:r>
          </a:p>
        </p:txBody>
      </p:sp>
      <p:pic>
        <p:nvPicPr>
          <p:cNvPr id="9" name="Content Placeholder 8">
            <a:extLst>
              <a:ext uri="{FF2B5EF4-FFF2-40B4-BE49-F238E27FC236}">
                <a16:creationId xmlns:a16="http://schemas.microsoft.com/office/drawing/2014/main" id="{68AF1A27-A830-BC45-B952-4C019F786F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853172"/>
            <a:ext cx="9144000" cy="3781985"/>
          </a:xfrm>
        </p:spPr>
      </p:pic>
    </p:spTree>
    <p:extLst>
      <p:ext uri="{BB962C8B-B14F-4D97-AF65-F5344CB8AC3E}">
        <p14:creationId xmlns:p14="http://schemas.microsoft.com/office/powerpoint/2010/main" val="22777653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C9F2A-D0D1-0248-87EC-C35A20153669}"/>
              </a:ext>
            </a:extLst>
          </p:cNvPr>
          <p:cNvSpPr>
            <a:spLocks noGrp="1"/>
          </p:cNvSpPr>
          <p:nvPr>
            <p:ph type="title"/>
          </p:nvPr>
        </p:nvSpPr>
        <p:spPr/>
        <p:txBody>
          <a:bodyPr/>
          <a:lstStyle/>
          <a:p>
            <a:r>
              <a:rPr lang="en-US" dirty="0"/>
              <a:t>False Negatives</a:t>
            </a:r>
          </a:p>
        </p:txBody>
      </p:sp>
      <p:sp>
        <p:nvSpPr>
          <p:cNvPr id="3" name="Content Placeholder 2">
            <a:extLst>
              <a:ext uri="{FF2B5EF4-FFF2-40B4-BE49-F238E27FC236}">
                <a16:creationId xmlns:a16="http://schemas.microsoft.com/office/drawing/2014/main" id="{755E9DE1-F4D2-064B-9447-24FE885769B3}"/>
              </a:ext>
            </a:extLst>
          </p:cNvPr>
          <p:cNvSpPr>
            <a:spLocks noGrp="1"/>
          </p:cNvSpPr>
          <p:nvPr>
            <p:ph idx="1"/>
          </p:nvPr>
        </p:nvSpPr>
        <p:spPr/>
        <p:txBody>
          <a:bodyPr>
            <a:normAutofit lnSpcReduction="10000"/>
          </a:bodyPr>
          <a:lstStyle/>
          <a:p>
            <a:pPr marL="114300" indent="0">
              <a:buNone/>
            </a:pPr>
            <a:r>
              <a:rPr lang="en-US" sz="3200" dirty="0"/>
              <a:t>When a system is vulnerable but the scan does not detect/report that it is.</a:t>
            </a:r>
          </a:p>
          <a:p>
            <a:pPr marL="114300" indent="0">
              <a:buNone/>
            </a:pPr>
            <a:endParaRPr lang="en-US" sz="3200" dirty="0"/>
          </a:p>
          <a:p>
            <a:pPr marL="114300" indent="0">
              <a:buNone/>
            </a:pPr>
            <a:r>
              <a:rPr lang="en-US" sz="3200" dirty="0"/>
              <a:t>Typically due to:</a:t>
            </a:r>
          </a:p>
          <a:p>
            <a:r>
              <a:rPr lang="en-US" sz="3200" dirty="0"/>
              <a:t>A poorly written check </a:t>
            </a:r>
          </a:p>
          <a:p>
            <a:r>
              <a:rPr lang="en-US" sz="3200" dirty="0"/>
              <a:t>Something that can not be detected remotely or with the credentials provided</a:t>
            </a:r>
          </a:p>
          <a:p>
            <a:r>
              <a:rPr lang="en-US" sz="3200" dirty="0"/>
              <a:t>Hard to trigger without putting the system in an unstable state</a:t>
            </a:r>
          </a:p>
        </p:txBody>
      </p:sp>
    </p:spTree>
    <p:extLst>
      <p:ext uri="{BB962C8B-B14F-4D97-AF65-F5344CB8AC3E}">
        <p14:creationId xmlns:p14="http://schemas.microsoft.com/office/powerpoint/2010/main" val="19099305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A2219-EE79-D04C-BB65-22AB47BB5C90}"/>
              </a:ext>
            </a:extLst>
          </p:cNvPr>
          <p:cNvSpPr>
            <a:spLocks noGrp="1"/>
          </p:cNvSpPr>
          <p:nvPr>
            <p:ph type="title"/>
          </p:nvPr>
        </p:nvSpPr>
        <p:spPr/>
        <p:txBody>
          <a:bodyPr/>
          <a:lstStyle/>
          <a:p>
            <a:r>
              <a:rPr lang="en-US" dirty="0"/>
              <a:t>False Positives</a:t>
            </a:r>
          </a:p>
        </p:txBody>
      </p:sp>
      <p:sp>
        <p:nvSpPr>
          <p:cNvPr id="3" name="Content Placeholder 2">
            <a:extLst>
              <a:ext uri="{FF2B5EF4-FFF2-40B4-BE49-F238E27FC236}">
                <a16:creationId xmlns:a16="http://schemas.microsoft.com/office/drawing/2014/main" id="{5AC5C0D8-7026-2D40-9310-B6EC05DD8380}"/>
              </a:ext>
            </a:extLst>
          </p:cNvPr>
          <p:cNvSpPr>
            <a:spLocks noGrp="1"/>
          </p:cNvSpPr>
          <p:nvPr>
            <p:ph idx="1"/>
          </p:nvPr>
        </p:nvSpPr>
        <p:spPr/>
        <p:txBody>
          <a:bodyPr>
            <a:normAutofit fontScale="92500"/>
          </a:bodyPr>
          <a:lstStyle/>
          <a:p>
            <a:pPr marL="114300" indent="0">
              <a:buNone/>
            </a:pPr>
            <a:r>
              <a:rPr lang="en-US" sz="3200" dirty="0"/>
              <a:t>When a system is reported to be vulnerable but it actually is not.</a:t>
            </a:r>
          </a:p>
          <a:p>
            <a:pPr marL="114300" indent="0">
              <a:buNone/>
            </a:pPr>
            <a:endParaRPr lang="en-US" sz="3200" dirty="0"/>
          </a:p>
          <a:p>
            <a:pPr marL="114300" indent="0">
              <a:buNone/>
            </a:pPr>
            <a:r>
              <a:rPr lang="en-US" sz="3200" dirty="0"/>
              <a:t>Typically due to:</a:t>
            </a:r>
          </a:p>
          <a:p>
            <a:r>
              <a:rPr lang="en-US" sz="3200" dirty="0"/>
              <a:t>Going off banner version information and no further checks</a:t>
            </a:r>
          </a:p>
          <a:p>
            <a:r>
              <a:rPr lang="en-US" sz="3200" dirty="0"/>
              <a:t>Vendors back porting patches</a:t>
            </a:r>
          </a:p>
          <a:p>
            <a:r>
              <a:rPr lang="en-US" sz="3200" dirty="0"/>
              <a:t>Poorly written check</a:t>
            </a:r>
          </a:p>
          <a:p>
            <a:r>
              <a:rPr lang="en-US" sz="3200" dirty="0"/>
              <a:t>Doing an un-credentialed/agent based scan</a:t>
            </a:r>
          </a:p>
          <a:p>
            <a:pPr marL="114300" indent="0">
              <a:buNone/>
            </a:pPr>
            <a:endParaRPr lang="en-US" dirty="0"/>
          </a:p>
          <a:p>
            <a:pPr marL="114300" indent="0">
              <a:buNone/>
            </a:pPr>
            <a:endParaRPr lang="en-US" dirty="0"/>
          </a:p>
        </p:txBody>
      </p:sp>
    </p:spTree>
    <p:extLst>
      <p:ext uri="{BB962C8B-B14F-4D97-AF65-F5344CB8AC3E}">
        <p14:creationId xmlns:p14="http://schemas.microsoft.com/office/powerpoint/2010/main" val="22753710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94EB2-719A-CD4B-8818-B9A0A3A9078C}"/>
              </a:ext>
            </a:extLst>
          </p:cNvPr>
          <p:cNvSpPr>
            <a:spLocks noGrp="1"/>
          </p:cNvSpPr>
          <p:nvPr>
            <p:ph type="title"/>
          </p:nvPr>
        </p:nvSpPr>
        <p:spPr/>
        <p:txBody>
          <a:bodyPr/>
          <a:lstStyle/>
          <a:p>
            <a:r>
              <a:rPr lang="en-US" dirty="0"/>
              <a:t>Backporting of Patches</a:t>
            </a:r>
          </a:p>
        </p:txBody>
      </p:sp>
      <p:sp>
        <p:nvSpPr>
          <p:cNvPr id="3" name="Content Placeholder 2">
            <a:extLst>
              <a:ext uri="{FF2B5EF4-FFF2-40B4-BE49-F238E27FC236}">
                <a16:creationId xmlns:a16="http://schemas.microsoft.com/office/drawing/2014/main" id="{14AE45D4-4893-E04C-A911-7FDC5ADD522B}"/>
              </a:ext>
            </a:extLst>
          </p:cNvPr>
          <p:cNvSpPr>
            <a:spLocks noGrp="1"/>
          </p:cNvSpPr>
          <p:nvPr>
            <p:ph idx="1"/>
          </p:nvPr>
        </p:nvSpPr>
        <p:spPr/>
        <p:txBody>
          <a:bodyPr>
            <a:normAutofit/>
          </a:bodyPr>
          <a:lstStyle/>
          <a:p>
            <a:pPr marL="114300" indent="0">
              <a:buNone/>
            </a:pPr>
            <a:r>
              <a:rPr lang="en-US" sz="2800" dirty="0"/>
              <a:t>"The Apache server version installed is 2.4.18.  The latest version, as of October 2021, is 2.4.51." </a:t>
            </a:r>
          </a:p>
          <a:p>
            <a:endParaRPr lang="en-US" sz="2800" dirty="0"/>
          </a:p>
          <a:p>
            <a:pPr marL="114300" indent="0">
              <a:buNone/>
            </a:pPr>
            <a:r>
              <a:rPr lang="en-US" sz="2800" dirty="0"/>
              <a:t>Many Linux distributions are big into "back porting" patches.  </a:t>
            </a:r>
          </a:p>
          <a:p>
            <a:pPr marL="114300" indent="0">
              <a:buNone/>
            </a:pPr>
            <a:endParaRPr lang="en-US" sz="2800" dirty="0"/>
          </a:p>
          <a:p>
            <a:pPr marL="114300" indent="0">
              <a:buNone/>
            </a:pPr>
            <a:r>
              <a:rPr lang="en-US" sz="2800" dirty="0"/>
              <a:t>This is where the Linux distro updates the code to fix a vulnerability but don't update the version string, or if they do it's with something like 2.4.18-ubuntu-patch1482</a:t>
            </a:r>
          </a:p>
        </p:txBody>
      </p:sp>
    </p:spTree>
    <p:extLst>
      <p:ext uri="{BB962C8B-B14F-4D97-AF65-F5344CB8AC3E}">
        <p14:creationId xmlns:p14="http://schemas.microsoft.com/office/powerpoint/2010/main" val="34622030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D7314-EF1B-2148-9254-E63C9B261B55}"/>
              </a:ext>
            </a:extLst>
          </p:cNvPr>
          <p:cNvSpPr>
            <a:spLocks noGrp="1"/>
          </p:cNvSpPr>
          <p:nvPr>
            <p:ph type="title"/>
          </p:nvPr>
        </p:nvSpPr>
        <p:spPr/>
        <p:txBody>
          <a:bodyPr/>
          <a:lstStyle/>
          <a:p>
            <a:r>
              <a:rPr lang="en-US" dirty="0"/>
              <a:t>Backporting of Patches</a:t>
            </a:r>
          </a:p>
        </p:txBody>
      </p:sp>
      <p:sp>
        <p:nvSpPr>
          <p:cNvPr id="3" name="Content Placeholder 2">
            <a:extLst>
              <a:ext uri="{FF2B5EF4-FFF2-40B4-BE49-F238E27FC236}">
                <a16:creationId xmlns:a16="http://schemas.microsoft.com/office/drawing/2014/main" id="{D6DF581F-117B-144B-9317-2D7520F0D10B}"/>
              </a:ext>
            </a:extLst>
          </p:cNvPr>
          <p:cNvSpPr>
            <a:spLocks noGrp="1"/>
          </p:cNvSpPr>
          <p:nvPr>
            <p:ph idx="1"/>
          </p:nvPr>
        </p:nvSpPr>
        <p:spPr/>
        <p:txBody>
          <a:bodyPr/>
          <a:lstStyle/>
          <a:p>
            <a:pPr marL="114300" indent="0">
              <a:buNone/>
            </a:pPr>
            <a:r>
              <a:rPr lang="en-US" dirty="0"/>
              <a:t>Red Hat’s explanation of why: </a:t>
            </a:r>
            <a:r>
              <a:rPr lang="en-US" dirty="0">
                <a:hlinkClick r:id="rId2"/>
              </a:rPr>
              <a:t>https://access.redhat.com/security/updates/backporting</a:t>
            </a:r>
            <a:r>
              <a:rPr lang="en-US" dirty="0"/>
              <a:t> </a:t>
            </a:r>
          </a:p>
          <a:p>
            <a:pPr marL="114300" indent="0">
              <a:buNone/>
            </a:pPr>
            <a:endParaRPr lang="en-US" dirty="0"/>
          </a:p>
          <a:p>
            <a:pPr marL="114300" indent="0">
              <a:buNone/>
            </a:pPr>
            <a:r>
              <a:rPr lang="en-US" dirty="0"/>
              <a:t>Red Hat provides version 5.3 of PHP in Red Hat Enterprise Linux 6. The upstream version of PHP 5.3 has reached the end of life on August 14, 2014... on October 14, 2014, a buffer overflow flaw CVE-2014-3670 … [was] discovered in PHP that could allow a remote attacker to … execute arbitrary code with the privileges of the user running that PHP application.</a:t>
            </a:r>
          </a:p>
          <a:p>
            <a:pPr marL="114300" indent="0">
              <a:buNone/>
            </a:pPr>
            <a:endParaRPr lang="en-US" dirty="0"/>
          </a:p>
        </p:txBody>
      </p:sp>
    </p:spTree>
    <p:extLst>
      <p:ext uri="{BB962C8B-B14F-4D97-AF65-F5344CB8AC3E}">
        <p14:creationId xmlns:p14="http://schemas.microsoft.com/office/powerpoint/2010/main" val="12654123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15608-1113-F547-8F27-5BA769A7CE6F}"/>
              </a:ext>
            </a:extLst>
          </p:cNvPr>
          <p:cNvSpPr>
            <a:spLocks noGrp="1"/>
          </p:cNvSpPr>
          <p:nvPr>
            <p:ph type="title"/>
          </p:nvPr>
        </p:nvSpPr>
        <p:spPr/>
        <p:txBody>
          <a:bodyPr/>
          <a:lstStyle/>
          <a:p>
            <a:r>
              <a:rPr lang="en-US" dirty="0"/>
              <a:t>Backporting of Patches</a:t>
            </a:r>
          </a:p>
        </p:txBody>
      </p:sp>
      <p:sp>
        <p:nvSpPr>
          <p:cNvPr id="3" name="Content Placeholder 2">
            <a:extLst>
              <a:ext uri="{FF2B5EF4-FFF2-40B4-BE49-F238E27FC236}">
                <a16:creationId xmlns:a16="http://schemas.microsoft.com/office/drawing/2014/main" id="{D63B2876-AF74-E746-8A84-C284A67162CF}"/>
              </a:ext>
            </a:extLst>
          </p:cNvPr>
          <p:cNvSpPr>
            <a:spLocks noGrp="1"/>
          </p:cNvSpPr>
          <p:nvPr>
            <p:ph idx="1"/>
          </p:nvPr>
        </p:nvSpPr>
        <p:spPr/>
        <p:txBody>
          <a:bodyPr/>
          <a:lstStyle/>
          <a:p>
            <a:pPr marL="114300" indent="0">
              <a:buNone/>
            </a:pPr>
            <a:r>
              <a:rPr lang="en-US" dirty="0"/>
              <a:t>Because version 5.3 of PHP has been retired upstream, the fix for this issue was not provided in an upstream release of PHP 5.3. The only way to mitigate the issue would be to upgrade to PHP 5.4, which did provide a fix for CVE-2014-3670. However, Red Hat customers using PHP 5.3 may not be able to migrate to PHP 5.4 due to possible backward compatibility problems between versions 5.3 and 5.4.  …</a:t>
            </a:r>
          </a:p>
          <a:p>
            <a:pPr marL="114300" indent="0">
              <a:buNone/>
            </a:pPr>
            <a:endParaRPr lang="en-US" dirty="0"/>
          </a:p>
          <a:p>
            <a:pPr marL="114300" indent="0">
              <a:buNone/>
            </a:pPr>
            <a:r>
              <a:rPr lang="en-US" dirty="0"/>
              <a:t>For this reason, Red Hat provided (backported) the fix for this issue to the PHP 5.3 packages shipped with Red Hat Enterprise Linux 6 so that customers could keep using PHP 5.3 and would mitigate CVE-2014-3670 at the same time.</a:t>
            </a:r>
          </a:p>
        </p:txBody>
      </p:sp>
    </p:spTree>
    <p:extLst>
      <p:ext uri="{BB962C8B-B14F-4D97-AF65-F5344CB8AC3E}">
        <p14:creationId xmlns:p14="http://schemas.microsoft.com/office/powerpoint/2010/main" val="16107720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20A1F-79F0-C747-9108-275B23EC0569}"/>
              </a:ext>
            </a:extLst>
          </p:cNvPr>
          <p:cNvSpPr>
            <a:spLocks noGrp="1"/>
          </p:cNvSpPr>
          <p:nvPr>
            <p:ph type="title"/>
          </p:nvPr>
        </p:nvSpPr>
        <p:spPr/>
        <p:txBody>
          <a:bodyPr/>
          <a:lstStyle/>
          <a:p>
            <a:r>
              <a:rPr lang="en-US" dirty="0"/>
              <a:t>Backporting of Patches</a:t>
            </a:r>
          </a:p>
        </p:txBody>
      </p:sp>
      <p:sp>
        <p:nvSpPr>
          <p:cNvPr id="3" name="Content Placeholder 2">
            <a:extLst>
              <a:ext uri="{FF2B5EF4-FFF2-40B4-BE49-F238E27FC236}">
                <a16:creationId xmlns:a16="http://schemas.microsoft.com/office/drawing/2014/main" id="{05CFE35F-5C54-584A-9DAA-98E07DD8599A}"/>
              </a:ext>
            </a:extLst>
          </p:cNvPr>
          <p:cNvSpPr>
            <a:spLocks noGrp="1"/>
          </p:cNvSpPr>
          <p:nvPr>
            <p:ph idx="1"/>
          </p:nvPr>
        </p:nvSpPr>
        <p:spPr/>
        <p:txBody>
          <a:bodyPr>
            <a:normAutofit lnSpcReduction="10000"/>
          </a:bodyPr>
          <a:lstStyle/>
          <a:p>
            <a:pPr marL="114300" indent="0">
              <a:buNone/>
            </a:pPr>
            <a:r>
              <a:rPr lang="en-US" dirty="0"/>
              <a:t>Customers need to be aware that just looking at the version number of a package will not tell them if they are vulnerable or not. For example, stories in the press may include phrases such as "upgrade to Apache httpd 2.0.43 to fix the issue," which only takes into account the upstream version number. This can cause confusion as even after installing updated packages from a vendor, it is not likely customers will have the latest upstream version. They will instead have an older upstream version with backported patches applied.</a:t>
            </a:r>
          </a:p>
          <a:p>
            <a:pPr marL="114300" indent="0">
              <a:buNone/>
            </a:pPr>
            <a:endParaRPr lang="en-US" dirty="0"/>
          </a:p>
          <a:p>
            <a:pPr marL="114300" indent="0">
              <a:buNone/>
            </a:pPr>
            <a:r>
              <a:rPr lang="en-US" dirty="0"/>
              <a:t>Also, some security scanning and auditing tools make decisions about vulnerabilities based solely on the version number of components they find. This results in false positives as the tools do not take into account backported security fixes.</a:t>
            </a:r>
          </a:p>
        </p:txBody>
      </p:sp>
    </p:spTree>
    <p:extLst>
      <p:ext uri="{BB962C8B-B14F-4D97-AF65-F5344CB8AC3E}">
        <p14:creationId xmlns:p14="http://schemas.microsoft.com/office/powerpoint/2010/main" val="3670014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8A141-6B5D-3344-B50C-E8B46763EF18}"/>
              </a:ext>
            </a:extLst>
          </p:cNvPr>
          <p:cNvSpPr>
            <a:spLocks noGrp="1"/>
          </p:cNvSpPr>
          <p:nvPr>
            <p:ph type="title"/>
          </p:nvPr>
        </p:nvSpPr>
        <p:spPr/>
        <p:txBody>
          <a:bodyPr/>
          <a:lstStyle/>
          <a:p>
            <a:r>
              <a:rPr lang="en-US" dirty="0"/>
              <a:t>Backporting of Patches</a:t>
            </a:r>
          </a:p>
        </p:txBody>
      </p:sp>
      <p:sp>
        <p:nvSpPr>
          <p:cNvPr id="3" name="Content Placeholder 2">
            <a:extLst>
              <a:ext uri="{FF2B5EF4-FFF2-40B4-BE49-F238E27FC236}">
                <a16:creationId xmlns:a16="http://schemas.microsoft.com/office/drawing/2014/main" id="{882596FD-645D-5146-AED9-295C97F0CF62}"/>
              </a:ext>
            </a:extLst>
          </p:cNvPr>
          <p:cNvSpPr>
            <a:spLocks noGrp="1"/>
          </p:cNvSpPr>
          <p:nvPr>
            <p:ph idx="1"/>
          </p:nvPr>
        </p:nvSpPr>
        <p:spPr/>
        <p:txBody>
          <a:bodyPr>
            <a:normAutofit/>
          </a:bodyPr>
          <a:lstStyle/>
          <a:p>
            <a:pPr marL="114300" indent="0" algn="ctr">
              <a:buNone/>
            </a:pPr>
            <a:endParaRPr lang="en-US" sz="3600" dirty="0"/>
          </a:p>
          <a:p>
            <a:pPr marL="114300" indent="0" algn="ctr">
              <a:buNone/>
            </a:pPr>
            <a:r>
              <a:rPr lang="en-US" sz="6000" dirty="0"/>
              <a:t>This is </a:t>
            </a:r>
            <a:r>
              <a:rPr lang="en-US" sz="6000" b="1" i="1" u="sng" dirty="0"/>
              <a:t>really</a:t>
            </a:r>
            <a:r>
              <a:rPr lang="en-US" sz="6000" dirty="0"/>
              <a:t> annoying</a:t>
            </a:r>
          </a:p>
          <a:p>
            <a:pPr marL="114300" indent="0">
              <a:buNone/>
            </a:pPr>
            <a:endParaRPr lang="en-US" sz="2800" dirty="0"/>
          </a:p>
          <a:p>
            <a:pPr marL="114300" indent="0">
              <a:buNone/>
            </a:pPr>
            <a:r>
              <a:rPr lang="en-US" sz="2800" dirty="0"/>
              <a:t>This is also where your </a:t>
            </a:r>
            <a:r>
              <a:rPr lang="en-US" sz="2800" b="1" dirty="0"/>
              <a:t>asset inventory </a:t>
            </a:r>
            <a:r>
              <a:rPr lang="en-US" sz="2800" dirty="0"/>
              <a:t>is helpful to reduce false positives</a:t>
            </a:r>
          </a:p>
          <a:p>
            <a:pPr marL="114300" indent="0">
              <a:buNone/>
            </a:pPr>
            <a:endParaRPr lang="en-US" sz="2800" dirty="0"/>
          </a:p>
          <a:p>
            <a:pPr marL="114300" indent="0">
              <a:buNone/>
            </a:pPr>
            <a:r>
              <a:rPr lang="en-US" sz="2800" b="1" i="1" dirty="0"/>
              <a:t>You do have an accurate asset inventory right?</a:t>
            </a:r>
          </a:p>
        </p:txBody>
      </p:sp>
    </p:spTree>
    <p:extLst>
      <p:ext uri="{BB962C8B-B14F-4D97-AF65-F5344CB8AC3E}">
        <p14:creationId xmlns:p14="http://schemas.microsoft.com/office/powerpoint/2010/main" val="1953598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Vulnerability Scanners – Big 4</a:t>
            </a:r>
          </a:p>
        </p:txBody>
      </p:sp>
      <p:sp>
        <p:nvSpPr>
          <p:cNvPr id="3" name="Content Placeholder 2"/>
          <p:cNvSpPr>
            <a:spLocks noGrp="1"/>
          </p:cNvSpPr>
          <p:nvPr>
            <p:ph idx="1"/>
          </p:nvPr>
        </p:nvSpPr>
        <p:spPr/>
        <p:txBody>
          <a:bodyPr anchor="ctr">
            <a:normAutofit/>
          </a:bodyPr>
          <a:lstStyle/>
          <a:p>
            <a:r>
              <a:rPr lang="en-US" sz="4000" dirty="0" err="1"/>
              <a:t>Tenable’s</a:t>
            </a:r>
            <a:r>
              <a:rPr lang="en-US" sz="4000" dirty="0"/>
              <a:t> Nessus ($ and free)</a:t>
            </a:r>
          </a:p>
          <a:p>
            <a:r>
              <a:rPr lang="en-US" sz="4000" dirty="0"/>
              <a:t>Rapid7’s </a:t>
            </a:r>
            <a:r>
              <a:rPr lang="en-US" sz="4000" dirty="0" err="1"/>
              <a:t>Nexpose</a:t>
            </a:r>
            <a:r>
              <a:rPr lang="en-US" sz="4000" dirty="0"/>
              <a:t> ($ and free)</a:t>
            </a:r>
          </a:p>
          <a:p>
            <a:r>
              <a:rPr lang="en-US" sz="4000" dirty="0"/>
              <a:t>Qualys ($, cloud based)</a:t>
            </a:r>
          </a:p>
          <a:p>
            <a:r>
              <a:rPr lang="en-US" sz="4000" dirty="0"/>
              <a:t>OpenVAS (free)</a:t>
            </a:r>
          </a:p>
          <a:p>
            <a:pPr marL="114300" indent="0">
              <a:buNone/>
            </a:pPr>
            <a:endParaRPr lang="en-US" sz="4000" dirty="0"/>
          </a:p>
        </p:txBody>
      </p:sp>
    </p:spTree>
    <p:extLst>
      <p:ext uri="{BB962C8B-B14F-4D97-AF65-F5344CB8AC3E}">
        <p14:creationId xmlns:p14="http://schemas.microsoft.com/office/powerpoint/2010/main" val="16469845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Nessus</a:t>
            </a:r>
          </a:p>
        </p:txBody>
      </p:sp>
      <p:sp>
        <p:nvSpPr>
          <p:cNvPr id="3" name="Content Placeholder 2"/>
          <p:cNvSpPr>
            <a:spLocks noGrp="1"/>
          </p:cNvSpPr>
          <p:nvPr>
            <p:ph idx="1"/>
          </p:nvPr>
        </p:nvSpPr>
        <p:spPr/>
        <p:txBody>
          <a:bodyPr>
            <a:normAutofit lnSpcReduction="10000"/>
          </a:bodyPr>
          <a:lstStyle/>
          <a:p>
            <a:r>
              <a:rPr lang="en-US" sz="2800" dirty="0"/>
              <a:t>Created in 1998 by Renaud </a:t>
            </a:r>
            <a:r>
              <a:rPr lang="en-US" sz="2800" dirty="0" err="1"/>
              <a:t>Deraison</a:t>
            </a:r>
            <a:endParaRPr lang="en-US" sz="2800" dirty="0"/>
          </a:p>
          <a:p>
            <a:r>
              <a:rPr lang="en-US" sz="2800" dirty="0"/>
              <a:t>Was originally open source, went closed source in 2005</a:t>
            </a:r>
          </a:p>
          <a:p>
            <a:r>
              <a:rPr lang="en-US" sz="2800" dirty="0"/>
              <a:t>$ for up to date feed, free for home use but a delay in getting updated plugins/checks</a:t>
            </a:r>
          </a:p>
          <a:p>
            <a:r>
              <a:rPr lang="en-US" sz="2800" dirty="0"/>
              <a:t>Currently on version 10.x</a:t>
            </a:r>
          </a:p>
          <a:p>
            <a:r>
              <a:rPr lang="en-US" sz="2800" dirty="0">
                <a:hlinkClick r:id="rId2"/>
              </a:rPr>
              <a:t>https://nessus.org/</a:t>
            </a:r>
            <a:endParaRPr lang="en-US" sz="2800" dirty="0"/>
          </a:p>
          <a:p>
            <a:r>
              <a:rPr lang="en-US" sz="2800" dirty="0"/>
              <a:t>Commercial version – Tenable - </a:t>
            </a:r>
            <a:r>
              <a:rPr lang="en-US" sz="2800" dirty="0">
                <a:hlinkClick r:id="rId3"/>
              </a:rPr>
              <a:t>https://www.tenable.com/</a:t>
            </a:r>
            <a:endParaRPr lang="en-US" sz="2800" dirty="0"/>
          </a:p>
          <a:p>
            <a:r>
              <a:rPr lang="en-US" sz="2800" dirty="0"/>
              <a:t>NASDAQ: TENB</a:t>
            </a:r>
          </a:p>
        </p:txBody>
      </p:sp>
    </p:spTree>
    <p:extLst>
      <p:ext uri="{BB962C8B-B14F-4D97-AF65-F5344CB8AC3E}">
        <p14:creationId xmlns:p14="http://schemas.microsoft.com/office/powerpoint/2010/main" val="789875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AC917-C0FC-AE49-A0D2-99CE25EC7926}"/>
              </a:ext>
            </a:extLst>
          </p:cNvPr>
          <p:cNvSpPr>
            <a:spLocks noGrp="1"/>
          </p:cNvSpPr>
          <p:nvPr>
            <p:ph type="title"/>
          </p:nvPr>
        </p:nvSpPr>
        <p:spPr/>
        <p:txBody>
          <a:bodyPr/>
          <a:lstStyle/>
          <a:p>
            <a:r>
              <a:rPr lang="en-US" dirty="0"/>
              <a:t>Vulnerability assessment</a:t>
            </a:r>
          </a:p>
        </p:txBody>
      </p:sp>
      <p:sp>
        <p:nvSpPr>
          <p:cNvPr id="3" name="Content Placeholder 2">
            <a:extLst>
              <a:ext uri="{FF2B5EF4-FFF2-40B4-BE49-F238E27FC236}">
                <a16:creationId xmlns:a16="http://schemas.microsoft.com/office/drawing/2014/main" id="{02042D51-48DB-2747-A1F0-2D8204AB19F0}"/>
              </a:ext>
            </a:extLst>
          </p:cNvPr>
          <p:cNvSpPr>
            <a:spLocks noGrp="1"/>
          </p:cNvSpPr>
          <p:nvPr>
            <p:ph idx="1"/>
          </p:nvPr>
        </p:nvSpPr>
        <p:spPr/>
        <p:txBody>
          <a:bodyPr>
            <a:normAutofit lnSpcReduction="10000"/>
          </a:bodyPr>
          <a:lstStyle/>
          <a:p>
            <a:r>
              <a:rPr lang="en-US" sz="2400" dirty="0"/>
              <a:t>Scanning systems for vulnerabilities</a:t>
            </a:r>
          </a:p>
          <a:p>
            <a:r>
              <a:rPr lang="en-US" sz="2400" b="1" dirty="0"/>
              <a:t>Determine the risk level </a:t>
            </a:r>
            <a:r>
              <a:rPr lang="en-US" sz="2400" dirty="0"/>
              <a:t>of those vulnerabilities to determine:</a:t>
            </a:r>
          </a:p>
          <a:p>
            <a:pPr lvl="1"/>
            <a:r>
              <a:rPr lang="en-US" sz="2400" dirty="0"/>
              <a:t>If you should eliminate that vulnerability (patch or configuration change)</a:t>
            </a:r>
          </a:p>
          <a:p>
            <a:pPr lvl="1"/>
            <a:r>
              <a:rPr lang="en-US" sz="2400" dirty="0"/>
              <a:t>If you should mitigate that vulnerability (defense in depth)</a:t>
            </a:r>
          </a:p>
          <a:p>
            <a:pPr lvl="1"/>
            <a:r>
              <a:rPr lang="en-US" sz="2400" dirty="0"/>
              <a:t>Operational impact to eliminating or mitigating the vulnerability</a:t>
            </a:r>
          </a:p>
          <a:p>
            <a:pPr lvl="1"/>
            <a:r>
              <a:rPr lang="en-US" sz="2400" dirty="0"/>
              <a:t>Operational impact of doing nothing</a:t>
            </a:r>
          </a:p>
          <a:p>
            <a:r>
              <a:rPr lang="en-US" sz="2400" dirty="0"/>
              <a:t>Using this information to determine if you should patch/mitigate and priority level</a:t>
            </a:r>
          </a:p>
        </p:txBody>
      </p:sp>
    </p:spTree>
    <p:extLst>
      <p:ext uri="{BB962C8B-B14F-4D97-AF65-F5344CB8AC3E}">
        <p14:creationId xmlns:p14="http://schemas.microsoft.com/office/powerpoint/2010/main" val="19934629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Nessus</a:t>
            </a:r>
          </a:p>
        </p:txBody>
      </p:sp>
      <p:sp>
        <p:nvSpPr>
          <p:cNvPr id="3" name="Content Placeholder 2"/>
          <p:cNvSpPr>
            <a:spLocks noGrp="1"/>
          </p:cNvSpPr>
          <p:nvPr>
            <p:ph idx="1"/>
          </p:nvPr>
        </p:nvSpPr>
        <p:spPr/>
        <p:txBody>
          <a:bodyPr/>
          <a:lstStyle/>
          <a:p>
            <a:r>
              <a:rPr lang="en-US" sz="2800" dirty="0"/>
              <a:t>Client/Server app (used to be a GUI app, now is a web app)</a:t>
            </a:r>
          </a:p>
          <a:p>
            <a:r>
              <a:rPr lang="en-US" sz="2800" dirty="0"/>
              <a:t>Client and server can run on same host (typical </a:t>
            </a:r>
            <a:r>
              <a:rPr lang="en-US" sz="2800" dirty="0" err="1"/>
              <a:t>config</a:t>
            </a:r>
            <a:r>
              <a:rPr lang="en-US" sz="2800" dirty="0"/>
              <a:t>)</a:t>
            </a:r>
          </a:p>
          <a:p>
            <a:r>
              <a:rPr lang="en-US" sz="2800" dirty="0"/>
              <a:t>Runs on port 8834 by default</a:t>
            </a:r>
          </a:p>
          <a:p>
            <a:r>
              <a:rPr lang="en-US" sz="2800" dirty="0"/>
              <a:t>Uses “plugins” to do vulnerability checks</a:t>
            </a:r>
          </a:p>
          <a:p>
            <a:r>
              <a:rPr lang="en-US" sz="2800" dirty="0"/>
              <a:t>Plugins written in NASL – C-like</a:t>
            </a:r>
          </a:p>
          <a:p>
            <a:endParaRPr lang="en-US" dirty="0"/>
          </a:p>
          <a:p>
            <a:pPr marL="0" indent="0">
              <a:buNone/>
            </a:pPr>
            <a:endParaRPr lang="en-US" dirty="0"/>
          </a:p>
        </p:txBody>
      </p:sp>
    </p:spTree>
    <p:extLst>
      <p:ext uri="{BB962C8B-B14F-4D97-AF65-F5344CB8AC3E}">
        <p14:creationId xmlns:p14="http://schemas.microsoft.com/office/powerpoint/2010/main" val="30937655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Nessus Plugins</a:t>
            </a:r>
          </a:p>
        </p:txBody>
      </p:sp>
      <p:sp>
        <p:nvSpPr>
          <p:cNvPr id="3" name="Content Placeholder 2"/>
          <p:cNvSpPr>
            <a:spLocks noGrp="1"/>
          </p:cNvSpPr>
          <p:nvPr>
            <p:ph idx="1"/>
          </p:nvPr>
        </p:nvSpPr>
        <p:spPr/>
        <p:txBody>
          <a:bodyPr>
            <a:normAutofit/>
          </a:bodyPr>
          <a:lstStyle/>
          <a:p>
            <a:r>
              <a:rPr lang="en-US" sz="2800" dirty="0"/>
              <a:t>There is an API for writing plugins that do checks for a specific vulnerability</a:t>
            </a:r>
          </a:p>
          <a:p>
            <a:r>
              <a:rPr lang="en-US" sz="2800" dirty="0"/>
              <a:t>Written in NASL, a C-like language</a:t>
            </a:r>
          </a:p>
          <a:p>
            <a:r>
              <a:rPr lang="en-US" sz="2800" dirty="0"/>
              <a:t>Currently ~80,000 plugins (June 2016)</a:t>
            </a:r>
          </a:p>
          <a:p>
            <a:r>
              <a:rPr lang="en-US" sz="2800" dirty="0"/>
              <a:t>~51 categories of plugins</a:t>
            </a:r>
          </a:p>
        </p:txBody>
      </p:sp>
    </p:spTree>
    <p:extLst>
      <p:ext uri="{BB962C8B-B14F-4D97-AF65-F5344CB8AC3E}">
        <p14:creationId xmlns:p14="http://schemas.microsoft.com/office/powerpoint/2010/main" val="18552149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Nessus Plugins</a:t>
            </a:r>
          </a:p>
        </p:txBody>
      </p:sp>
      <p:sp>
        <p:nvSpPr>
          <p:cNvPr id="3" name="Content Placeholder 2"/>
          <p:cNvSpPr>
            <a:spLocks noGrp="1"/>
          </p:cNvSpPr>
          <p:nvPr>
            <p:ph idx="1"/>
          </p:nvPr>
        </p:nvSpPr>
        <p:spPr/>
        <p:txBody>
          <a:bodyPr>
            <a:normAutofit/>
          </a:bodyPr>
          <a:lstStyle/>
          <a:p>
            <a:r>
              <a:rPr lang="en-US" sz="2800" dirty="0"/>
              <a:t>Typically split into major services (DNS, FTP, CGI/web app, XSS, RPC)</a:t>
            </a:r>
          </a:p>
          <a:p>
            <a:r>
              <a:rPr lang="en-US" sz="2800" dirty="0"/>
              <a:t>But also many local checks for a variety of </a:t>
            </a:r>
            <a:r>
              <a:rPr lang="en-US" sz="2800" dirty="0" err="1"/>
              <a:t>OSes</a:t>
            </a:r>
            <a:r>
              <a:rPr lang="en-US" sz="2800" dirty="0"/>
              <a:t> (Windows, FreeBSD, </a:t>
            </a:r>
            <a:r>
              <a:rPr lang="en-US" sz="2800" dirty="0" err="1"/>
              <a:t>RedHat</a:t>
            </a:r>
            <a:r>
              <a:rPr lang="en-US" sz="2800" dirty="0"/>
              <a:t>, and network gear (Cisco, Palo Alto, Juniper)</a:t>
            </a:r>
          </a:p>
          <a:p>
            <a:r>
              <a:rPr lang="en-US" sz="2800" dirty="0"/>
              <a:t>Specific category for Windows Security Updates</a:t>
            </a:r>
          </a:p>
          <a:p>
            <a:r>
              <a:rPr lang="en-US" sz="2800" dirty="0"/>
              <a:t>“General” “</a:t>
            </a:r>
            <a:r>
              <a:rPr lang="en-US" sz="2800" dirty="0" err="1"/>
              <a:t>Misc</a:t>
            </a:r>
            <a:r>
              <a:rPr lang="en-US" sz="2800" dirty="0"/>
              <a:t>” “SCADA” </a:t>
            </a:r>
            <a:r>
              <a:rPr lang="en-US" sz="2800" dirty="0" err="1"/>
              <a:t>etc</a:t>
            </a:r>
            <a:endParaRPr lang="en-US" sz="2800" dirty="0"/>
          </a:p>
        </p:txBody>
      </p:sp>
    </p:spTree>
    <p:extLst>
      <p:ext uri="{BB962C8B-B14F-4D97-AF65-F5344CB8AC3E}">
        <p14:creationId xmlns:p14="http://schemas.microsoft.com/office/powerpoint/2010/main" val="26232841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Nessus Plugins</a:t>
            </a:r>
          </a:p>
        </p:txBody>
      </p:sp>
      <p:sp>
        <p:nvSpPr>
          <p:cNvPr id="3" name="Content Placeholder 2"/>
          <p:cNvSpPr>
            <a:spLocks noGrp="1"/>
          </p:cNvSpPr>
          <p:nvPr>
            <p:ph idx="1"/>
          </p:nvPr>
        </p:nvSpPr>
        <p:spPr/>
        <p:txBody>
          <a:bodyPr>
            <a:normAutofit/>
          </a:bodyPr>
          <a:lstStyle/>
          <a:p>
            <a:r>
              <a:rPr lang="en-US" sz="2800" dirty="0"/>
              <a:t>For the most part each plugin does one test for one specific vulnerability</a:t>
            </a:r>
          </a:p>
          <a:p>
            <a:r>
              <a:rPr lang="en-US" sz="2800" dirty="0"/>
              <a:t>Plugins can make use of other plugins/functions of those plugins and store information in a shared knowledge base</a:t>
            </a:r>
          </a:p>
          <a:p>
            <a:endParaRPr lang="en-US" sz="2800" dirty="0"/>
          </a:p>
        </p:txBody>
      </p:sp>
    </p:spTree>
    <p:extLst>
      <p:ext uri="{BB962C8B-B14F-4D97-AF65-F5344CB8AC3E}">
        <p14:creationId xmlns:p14="http://schemas.microsoft.com/office/powerpoint/2010/main" val="15633950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Dangerous Plugins</a:t>
            </a:r>
          </a:p>
        </p:txBody>
      </p:sp>
      <p:sp>
        <p:nvSpPr>
          <p:cNvPr id="3" name="Content Placeholder 2"/>
          <p:cNvSpPr>
            <a:spLocks noGrp="1"/>
          </p:cNvSpPr>
          <p:nvPr>
            <p:ph idx="1"/>
          </p:nvPr>
        </p:nvSpPr>
        <p:spPr/>
        <p:txBody>
          <a:bodyPr>
            <a:normAutofit/>
          </a:bodyPr>
          <a:lstStyle/>
          <a:p>
            <a:r>
              <a:rPr lang="en-US" sz="2800" dirty="0"/>
              <a:t>Some checks are “dangerous” in that they could crash the remote host or lock out accounts</a:t>
            </a:r>
          </a:p>
          <a:p>
            <a:r>
              <a:rPr lang="en-US" sz="2800" dirty="0"/>
              <a:t>Denial of Service attacks too</a:t>
            </a:r>
          </a:p>
          <a:p>
            <a:r>
              <a:rPr lang="en-US" sz="2800" dirty="0"/>
              <a:t>“Safe checks” is the option that turns off dangerous plugins</a:t>
            </a:r>
          </a:p>
          <a:p>
            <a:r>
              <a:rPr lang="en-US" sz="2800" dirty="0"/>
              <a:t>“Safe checks” turned on by default</a:t>
            </a:r>
          </a:p>
        </p:txBody>
      </p:sp>
    </p:spTree>
    <p:extLst>
      <p:ext uri="{BB962C8B-B14F-4D97-AF65-F5344CB8AC3E}">
        <p14:creationId xmlns:p14="http://schemas.microsoft.com/office/powerpoint/2010/main" val="41239248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You could go to jail/get fired warning</a:t>
            </a:r>
          </a:p>
        </p:txBody>
      </p:sp>
      <p:sp>
        <p:nvSpPr>
          <p:cNvPr id="3" name="Subtitle 2"/>
          <p:cNvSpPr>
            <a:spLocks noGrp="1"/>
          </p:cNvSpPr>
          <p:nvPr>
            <p:ph type="subTitle" idx="1"/>
          </p:nvPr>
        </p:nvSpPr>
        <p:spPr/>
        <p:txBody>
          <a:bodyPr/>
          <a:lstStyle/>
          <a:p>
            <a:r>
              <a:rPr lang="en-US" dirty="0"/>
              <a:t>GET YOUR PERMISSION TO DO THIS TYPE OF SCANNING IN WRITING FIRST!!!</a:t>
            </a:r>
          </a:p>
        </p:txBody>
      </p:sp>
    </p:spTree>
    <p:extLst>
      <p:ext uri="{BB962C8B-B14F-4D97-AF65-F5344CB8AC3E}">
        <p14:creationId xmlns:p14="http://schemas.microsoft.com/office/powerpoint/2010/main" val="12571565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Nessus Plugins</a:t>
            </a:r>
          </a:p>
        </p:txBody>
      </p:sp>
      <p:sp>
        <p:nvSpPr>
          <p:cNvPr id="3" name="Content Placeholder 2"/>
          <p:cNvSpPr>
            <a:spLocks noGrp="1"/>
          </p:cNvSpPr>
          <p:nvPr>
            <p:ph idx="1"/>
          </p:nvPr>
        </p:nvSpPr>
        <p:spPr/>
        <p:txBody>
          <a:bodyPr>
            <a:normAutofit/>
          </a:bodyPr>
          <a:lstStyle/>
          <a:p>
            <a:r>
              <a:rPr lang="en-US" sz="2800" dirty="0"/>
              <a:t>Update early and often (especially before a big scan)</a:t>
            </a:r>
          </a:p>
          <a:p>
            <a:r>
              <a:rPr lang="en-US" sz="2800" dirty="0"/>
              <a:t>Set up to be automatic by default and done every 24 hours with a registered update feed</a:t>
            </a:r>
          </a:p>
          <a:p>
            <a:r>
              <a:rPr lang="en-US" sz="2800" dirty="0"/>
              <a:t>Run ‘</a:t>
            </a:r>
            <a:r>
              <a:rPr lang="en-US" sz="2800" b="1" dirty="0" err="1">
                <a:latin typeface="Consolas" panose="020B0609020204030204" pitchFamily="49" charset="0"/>
                <a:cs typeface="Consolas" panose="020B0609020204030204" pitchFamily="49" charset="0"/>
              </a:rPr>
              <a:t>nessus</a:t>
            </a:r>
            <a:r>
              <a:rPr lang="en-US" sz="2800" b="1" dirty="0">
                <a:latin typeface="Consolas" panose="020B0609020204030204" pitchFamily="49" charset="0"/>
                <a:cs typeface="Consolas" panose="020B0609020204030204" pitchFamily="49" charset="0"/>
              </a:rPr>
              <a:t>-update-plugins</a:t>
            </a:r>
            <a:r>
              <a:rPr lang="en-US" sz="2800" dirty="0"/>
              <a:t>’ manually</a:t>
            </a:r>
          </a:p>
          <a:p>
            <a:endParaRPr lang="en-US" sz="2800" dirty="0"/>
          </a:p>
        </p:txBody>
      </p:sp>
    </p:spTree>
    <p:extLst>
      <p:ext uri="{BB962C8B-B14F-4D97-AF65-F5344CB8AC3E}">
        <p14:creationId xmlns:p14="http://schemas.microsoft.com/office/powerpoint/2010/main" val="680766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Nessus Results</a:t>
            </a:r>
          </a:p>
        </p:txBody>
      </p:sp>
      <p:sp>
        <p:nvSpPr>
          <p:cNvPr id="3" name="Content Placeholder 2"/>
          <p:cNvSpPr>
            <a:spLocks noGrp="1"/>
          </p:cNvSpPr>
          <p:nvPr>
            <p:ph idx="1"/>
          </p:nvPr>
        </p:nvSpPr>
        <p:spPr/>
        <p:txBody>
          <a:bodyPr/>
          <a:lstStyle/>
          <a:p>
            <a:r>
              <a:rPr lang="en-US" sz="3200" dirty="0"/>
              <a:t>Results include</a:t>
            </a:r>
          </a:p>
          <a:p>
            <a:pPr lvl="1"/>
            <a:r>
              <a:rPr lang="en-US" sz="3200" dirty="0"/>
              <a:t>Risk level estimate</a:t>
            </a:r>
          </a:p>
          <a:p>
            <a:pPr lvl="1"/>
            <a:r>
              <a:rPr lang="en-US" sz="3200" dirty="0"/>
              <a:t>Description of the issue</a:t>
            </a:r>
          </a:p>
          <a:p>
            <a:pPr lvl="1"/>
            <a:r>
              <a:rPr lang="en-US" sz="3200" dirty="0"/>
              <a:t>Recommended solution</a:t>
            </a:r>
          </a:p>
          <a:p>
            <a:pPr marL="411480" lvl="1" indent="0">
              <a:buNone/>
            </a:pPr>
            <a:endParaRPr lang="en-US" sz="3200" dirty="0"/>
          </a:p>
          <a:p>
            <a:r>
              <a:rPr lang="en-US" sz="3400" dirty="0"/>
              <a:t>Results not 100% guaranteed</a:t>
            </a:r>
          </a:p>
          <a:p>
            <a:endParaRPr lang="en-US" dirty="0"/>
          </a:p>
        </p:txBody>
      </p:sp>
    </p:spTree>
    <p:extLst>
      <p:ext uri="{BB962C8B-B14F-4D97-AF65-F5344CB8AC3E}">
        <p14:creationId xmlns:p14="http://schemas.microsoft.com/office/powerpoint/2010/main" val="30812272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Reporting</a:t>
            </a:r>
          </a:p>
        </p:txBody>
      </p:sp>
      <p:sp>
        <p:nvSpPr>
          <p:cNvPr id="3" name="Content Placeholder 2"/>
          <p:cNvSpPr>
            <a:spLocks noGrp="1"/>
          </p:cNvSpPr>
          <p:nvPr>
            <p:ph idx="1"/>
          </p:nvPr>
        </p:nvSpPr>
        <p:spPr/>
        <p:txBody>
          <a:bodyPr>
            <a:normAutofit lnSpcReduction="10000"/>
          </a:bodyPr>
          <a:lstStyle/>
          <a:p>
            <a:r>
              <a:rPr lang="en-US" sz="3200" b="1" dirty="0"/>
              <a:t>Don’t just hand a user the PDF out of your scan tool</a:t>
            </a:r>
            <a:r>
              <a:rPr lang="en-US" sz="3200" dirty="0"/>
              <a:t>, only jerks do that.</a:t>
            </a:r>
          </a:p>
          <a:p>
            <a:r>
              <a:rPr lang="en-US" sz="3200" dirty="0"/>
              <a:t>Do some manual verification and review</a:t>
            </a:r>
          </a:p>
          <a:p>
            <a:r>
              <a:rPr lang="en-US" sz="3200" dirty="0"/>
              <a:t>Scanners focus on latest and greatest for everything – not always best</a:t>
            </a:r>
          </a:p>
          <a:p>
            <a:r>
              <a:rPr lang="en-US" sz="3200" dirty="0"/>
              <a:t>Provide a better explanation for the end user</a:t>
            </a:r>
          </a:p>
          <a:p>
            <a:r>
              <a:rPr lang="en-US" sz="3200" dirty="0"/>
              <a:t>Give focus on where end user should prioritize</a:t>
            </a:r>
          </a:p>
        </p:txBody>
      </p:sp>
    </p:spTree>
    <p:extLst>
      <p:ext uri="{BB962C8B-B14F-4D97-AF65-F5344CB8AC3E}">
        <p14:creationId xmlns:p14="http://schemas.microsoft.com/office/powerpoint/2010/main" val="20275869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69617-57EF-1345-987C-6E05CB353003}"/>
              </a:ext>
            </a:extLst>
          </p:cNvPr>
          <p:cNvSpPr>
            <a:spLocks noGrp="1"/>
          </p:cNvSpPr>
          <p:nvPr>
            <p:ph type="title"/>
          </p:nvPr>
        </p:nvSpPr>
        <p:spPr/>
        <p:txBody>
          <a:bodyPr/>
          <a:lstStyle/>
          <a:p>
            <a:r>
              <a:rPr lang="en-US" dirty="0"/>
              <a:t>Nessus Exercise – 30 minutes</a:t>
            </a:r>
          </a:p>
        </p:txBody>
      </p:sp>
      <p:sp>
        <p:nvSpPr>
          <p:cNvPr id="3" name="Content Placeholder 2">
            <a:extLst>
              <a:ext uri="{FF2B5EF4-FFF2-40B4-BE49-F238E27FC236}">
                <a16:creationId xmlns:a16="http://schemas.microsoft.com/office/drawing/2014/main" id="{70DF3861-8156-D040-8CD4-BDA57D0B0FC8}"/>
              </a:ext>
            </a:extLst>
          </p:cNvPr>
          <p:cNvSpPr>
            <a:spLocks noGrp="1"/>
          </p:cNvSpPr>
          <p:nvPr>
            <p:ph idx="1"/>
          </p:nvPr>
        </p:nvSpPr>
        <p:spPr/>
        <p:txBody>
          <a:bodyPr>
            <a:normAutofit/>
          </a:bodyPr>
          <a:lstStyle/>
          <a:p>
            <a:r>
              <a:rPr lang="en-US" sz="3200" dirty="0"/>
              <a:t>Hopefully you already installed Nessus but if not start the “</a:t>
            </a:r>
            <a:r>
              <a:rPr lang="en-US" sz="3200" b="1" dirty="0"/>
              <a:t>Download, Install, and Configure Nessus</a:t>
            </a:r>
            <a:r>
              <a:rPr lang="en-US" sz="3200" dirty="0"/>
              <a:t>” section of Homework #1</a:t>
            </a:r>
          </a:p>
          <a:p>
            <a:endParaRPr lang="en-US" sz="3200" dirty="0"/>
          </a:p>
          <a:p>
            <a:r>
              <a:rPr lang="en-US" sz="3200" dirty="0"/>
              <a:t>If you have installed Nessus than dive into the “</a:t>
            </a:r>
            <a:r>
              <a:rPr lang="en-US" sz="3200" b="1" dirty="0"/>
              <a:t>Scanning with Nessus</a:t>
            </a:r>
            <a:r>
              <a:rPr lang="en-US" sz="3200" dirty="0"/>
              <a:t>” section</a:t>
            </a:r>
          </a:p>
        </p:txBody>
      </p:sp>
    </p:spTree>
    <p:extLst>
      <p:ext uri="{BB962C8B-B14F-4D97-AF65-F5344CB8AC3E}">
        <p14:creationId xmlns:p14="http://schemas.microsoft.com/office/powerpoint/2010/main" val="14122334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D19FD-9502-3346-99F6-9F44D8AE8CB5}"/>
              </a:ext>
            </a:extLst>
          </p:cNvPr>
          <p:cNvSpPr>
            <a:spLocks noGrp="1"/>
          </p:cNvSpPr>
          <p:nvPr>
            <p:ph type="title"/>
          </p:nvPr>
        </p:nvSpPr>
        <p:spPr/>
        <p:txBody>
          <a:bodyPr/>
          <a:lstStyle/>
          <a:p>
            <a:r>
              <a:rPr lang="en-US" dirty="0"/>
              <a:t>Vulnerability management</a:t>
            </a:r>
          </a:p>
        </p:txBody>
      </p:sp>
      <p:sp>
        <p:nvSpPr>
          <p:cNvPr id="3" name="Content Placeholder 2">
            <a:extLst>
              <a:ext uri="{FF2B5EF4-FFF2-40B4-BE49-F238E27FC236}">
                <a16:creationId xmlns:a16="http://schemas.microsoft.com/office/drawing/2014/main" id="{CDDC707F-20DE-7744-A0AB-02D1327880C6}"/>
              </a:ext>
            </a:extLst>
          </p:cNvPr>
          <p:cNvSpPr>
            <a:spLocks noGrp="1"/>
          </p:cNvSpPr>
          <p:nvPr>
            <p:ph idx="1"/>
          </p:nvPr>
        </p:nvSpPr>
        <p:spPr/>
        <p:txBody>
          <a:bodyPr>
            <a:normAutofit/>
          </a:bodyPr>
          <a:lstStyle/>
          <a:p>
            <a:r>
              <a:rPr lang="en-US" sz="2800" dirty="0"/>
              <a:t>Vulnerability assessment + patch management</a:t>
            </a:r>
          </a:p>
          <a:p>
            <a:endParaRPr lang="en-US" sz="2800" dirty="0"/>
          </a:p>
          <a:p>
            <a:r>
              <a:rPr lang="en-US" sz="2800" dirty="0"/>
              <a:t>Typically described as</a:t>
            </a:r>
          </a:p>
          <a:p>
            <a:pPr lvl="1"/>
            <a:r>
              <a:rPr lang="en-US" sz="2800" dirty="0"/>
              <a:t>Discover</a:t>
            </a:r>
          </a:p>
          <a:p>
            <a:pPr lvl="1"/>
            <a:r>
              <a:rPr lang="en-US" sz="2800" dirty="0"/>
              <a:t>Prioritize</a:t>
            </a:r>
          </a:p>
          <a:p>
            <a:pPr lvl="1"/>
            <a:r>
              <a:rPr lang="en-US" sz="2800" dirty="0"/>
              <a:t>Assess</a:t>
            </a:r>
          </a:p>
          <a:p>
            <a:pPr lvl="1"/>
            <a:r>
              <a:rPr lang="en-US" sz="2800" dirty="0"/>
              <a:t>Report</a:t>
            </a:r>
          </a:p>
          <a:p>
            <a:pPr lvl="1"/>
            <a:r>
              <a:rPr lang="en-US" sz="2800" dirty="0"/>
              <a:t>Remediate</a:t>
            </a:r>
          </a:p>
          <a:p>
            <a:pPr lvl="1"/>
            <a:r>
              <a:rPr lang="en-US" sz="2800" dirty="0"/>
              <a:t>Verify</a:t>
            </a:r>
          </a:p>
        </p:txBody>
      </p:sp>
    </p:spTree>
    <p:extLst>
      <p:ext uri="{BB962C8B-B14F-4D97-AF65-F5344CB8AC3E}">
        <p14:creationId xmlns:p14="http://schemas.microsoft.com/office/powerpoint/2010/main" val="12716137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6-06-14 at 10.41.32 PM.png"/>
          <p:cNvPicPr>
            <a:picLocks noGrp="1" noChangeAspect="1"/>
          </p:cNvPicPr>
          <p:nvPr>
            <p:ph idx="1"/>
          </p:nvPr>
        </p:nvPicPr>
        <p:blipFill>
          <a:blip r:embed="rId2">
            <a:extLst>
              <a:ext uri="{28A0092B-C50C-407E-A947-70E740481C1C}">
                <a14:useLocalDpi xmlns:a14="http://schemas.microsoft.com/office/drawing/2010/main" val="0"/>
              </a:ext>
            </a:extLst>
          </a:blip>
          <a:srcRect t="-3286" b="-3286"/>
          <a:stretch>
            <a:fillRect/>
          </a:stretch>
        </p:blipFill>
        <p:spPr/>
      </p:pic>
    </p:spTree>
    <p:extLst>
      <p:ext uri="{BB962C8B-B14F-4D97-AF65-F5344CB8AC3E}">
        <p14:creationId xmlns:p14="http://schemas.microsoft.com/office/powerpoint/2010/main" val="30757603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6-06-14 at 10.41.58 PM.png"/>
          <p:cNvPicPr>
            <a:picLocks noGrp="1" noChangeAspect="1"/>
          </p:cNvPicPr>
          <p:nvPr>
            <p:ph idx="1"/>
          </p:nvPr>
        </p:nvPicPr>
        <p:blipFill>
          <a:blip r:embed="rId2">
            <a:extLst>
              <a:ext uri="{28A0092B-C50C-407E-A947-70E740481C1C}">
                <a14:useLocalDpi xmlns:a14="http://schemas.microsoft.com/office/drawing/2010/main" val="0"/>
              </a:ext>
            </a:extLst>
          </a:blip>
          <a:srcRect t="-42586" b="-42586"/>
          <a:stretch>
            <a:fillRect/>
          </a:stretch>
        </p:blipFill>
        <p:spPr/>
      </p:pic>
    </p:spTree>
    <p:extLst>
      <p:ext uri="{BB962C8B-B14F-4D97-AF65-F5344CB8AC3E}">
        <p14:creationId xmlns:p14="http://schemas.microsoft.com/office/powerpoint/2010/main" val="39183565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6-06-14 at 10.42.45 PM.png"/>
          <p:cNvPicPr>
            <a:picLocks noGrp="1" noChangeAspect="1"/>
          </p:cNvPicPr>
          <p:nvPr>
            <p:ph idx="1"/>
          </p:nvPr>
        </p:nvPicPr>
        <p:blipFill>
          <a:blip r:embed="rId2">
            <a:extLst>
              <a:ext uri="{28A0092B-C50C-407E-A947-70E740481C1C}">
                <a14:useLocalDpi xmlns:a14="http://schemas.microsoft.com/office/drawing/2010/main" val="0"/>
              </a:ext>
            </a:extLst>
          </a:blip>
          <a:srcRect t="-122558" b="-122558"/>
          <a:stretch>
            <a:fillRect/>
          </a:stretch>
        </p:blipFill>
        <p:spPr/>
      </p:pic>
    </p:spTree>
    <p:extLst>
      <p:ext uri="{BB962C8B-B14F-4D97-AF65-F5344CB8AC3E}">
        <p14:creationId xmlns:p14="http://schemas.microsoft.com/office/powerpoint/2010/main" val="385323045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6-06-14 at 10.43.05 PM.png"/>
          <p:cNvPicPr>
            <a:picLocks noGrp="1" noChangeAspect="1"/>
          </p:cNvPicPr>
          <p:nvPr>
            <p:ph idx="1"/>
          </p:nvPr>
        </p:nvPicPr>
        <p:blipFill>
          <a:blip r:embed="rId2">
            <a:extLst>
              <a:ext uri="{28A0092B-C50C-407E-A947-70E740481C1C}">
                <a14:useLocalDpi xmlns:a14="http://schemas.microsoft.com/office/drawing/2010/main" val="0"/>
              </a:ext>
            </a:extLst>
          </a:blip>
          <a:srcRect t="-18664" b="-18664"/>
          <a:stretch>
            <a:fillRect/>
          </a:stretch>
        </p:blipFill>
        <p:spPr/>
      </p:pic>
    </p:spTree>
    <p:extLst>
      <p:ext uri="{BB962C8B-B14F-4D97-AF65-F5344CB8AC3E}">
        <p14:creationId xmlns:p14="http://schemas.microsoft.com/office/powerpoint/2010/main" val="3816157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6-06-14 at 10.45.34 PM.png"/>
          <p:cNvPicPr>
            <a:picLocks noGrp="1" noChangeAspect="1"/>
          </p:cNvPicPr>
          <p:nvPr>
            <p:ph idx="1"/>
          </p:nvPr>
        </p:nvPicPr>
        <p:blipFill>
          <a:blip r:embed="rId2">
            <a:extLst>
              <a:ext uri="{28A0092B-C50C-407E-A947-70E740481C1C}">
                <a14:useLocalDpi xmlns:a14="http://schemas.microsoft.com/office/drawing/2010/main" val="0"/>
              </a:ext>
            </a:extLst>
          </a:blip>
          <a:srcRect t="-17886" b="-17886"/>
          <a:stretch>
            <a:fillRect/>
          </a:stretch>
        </p:blipFill>
        <p:spPr/>
      </p:pic>
    </p:spTree>
    <p:extLst>
      <p:ext uri="{BB962C8B-B14F-4D97-AF65-F5344CB8AC3E}">
        <p14:creationId xmlns:p14="http://schemas.microsoft.com/office/powerpoint/2010/main" val="220606706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App Scanners</a:t>
            </a:r>
          </a:p>
        </p:txBody>
      </p:sp>
      <p:sp>
        <p:nvSpPr>
          <p:cNvPr id="3" name="Content Placeholder 2"/>
          <p:cNvSpPr>
            <a:spLocks noGrp="1"/>
          </p:cNvSpPr>
          <p:nvPr>
            <p:ph idx="1"/>
          </p:nvPr>
        </p:nvSpPr>
        <p:spPr/>
        <p:txBody>
          <a:bodyPr/>
          <a:lstStyle/>
          <a:p>
            <a:r>
              <a:rPr lang="en-US" dirty="0"/>
              <a:t>Automates looking at web sites/apps for known vulnerable issues</a:t>
            </a:r>
          </a:p>
          <a:p>
            <a:pPr lvl="1"/>
            <a:r>
              <a:rPr lang="en-US" dirty="0"/>
              <a:t>Old versions</a:t>
            </a:r>
          </a:p>
          <a:p>
            <a:pPr lvl="1"/>
            <a:r>
              <a:rPr lang="en-US" dirty="0"/>
              <a:t>SQL injection</a:t>
            </a:r>
          </a:p>
          <a:p>
            <a:pPr lvl="1"/>
            <a:r>
              <a:rPr lang="en-US" dirty="0" err="1"/>
              <a:t>Auth</a:t>
            </a:r>
            <a:r>
              <a:rPr lang="en-US" dirty="0"/>
              <a:t> bypass</a:t>
            </a:r>
          </a:p>
          <a:p>
            <a:pPr lvl="1"/>
            <a:r>
              <a:rPr lang="en-US" dirty="0"/>
              <a:t>Command injection</a:t>
            </a:r>
          </a:p>
          <a:p>
            <a:pPr lvl="1"/>
            <a:endParaRPr lang="en-US" dirty="0"/>
          </a:p>
        </p:txBody>
      </p:sp>
    </p:spTree>
    <p:extLst>
      <p:ext uri="{BB962C8B-B14F-4D97-AF65-F5344CB8AC3E}">
        <p14:creationId xmlns:p14="http://schemas.microsoft.com/office/powerpoint/2010/main" val="18363467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E3138-E69D-C14A-B58C-708449362149}"/>
              </a:ext>
            </a:extLst>
          </p:cNvPr>
          <p:cNvSpPr>
            <a:spLocks noGrp="1"/>
          </p:cNvSpPr>
          <p:nvPr>
            <p:ph type="title"/>
          </p:nvPr>
        </p:nvSpPr>
        <p:spPr/>
        <p:txBody>
          <a:bodyPr/>
          <a:lstStyle/>
          <a:p>
            <a:r>
              <a:rPr lang="en-US" dirty="0"/>
              <a:t>Examples</a:t>
            </a:r>
          </a:p>
        </p:txBody>
      </p:sp>
      <p:sp>
        <p:nvSpPr>
          <p:cNvPr id="3" name="Content Placeholder 2">
            <a:extLst>
              <a:ext uri="{FF2B5EF4-FFF2-40B4-BE49-F238E27FC236}">
                <a16:creationId xmlns:a16="http://schemas.microsoft.com/office/drawing/2014/main" id="{F1FDD5FA-009C-E448-A7A3-8C22CF87C5D1}"/>
              </a:ext>
            </a:extLst>
          </p:cNvPr>
          <p:cNvSpPr>
            <a:spLocks noGrp="1"/>
          </p:cNvSpPr>
          <p:nvPr>
            <p:ph sz="half" idx="1"/>
          </p:nvPr>
        </p:nvSpPr>
        <p:spPr/>
        <p:txBody>
          <a:bodyPr/>
          <a:lstStyle/>
          <a:p>
            <a:r>
              <a:rPr lang="en-US" dirty="0" err="1"/>
              <a:t>Nikto</a:t>
            </a:r>
            <a:endParaRPr lang="en-US" dirty="0"/>
          </a:p>
          <a:p>
            <a:r>
              <a:rPr lang="en-US" dirty="0"/>
              <a:t>Whisker</a:t>
            </a:r>
          </a:p>
          <a:p>
            <a:r>
              <a:rPr lang="en-US" dirty="0"/>
              <a:t>w3af</a:t>
            </a:r>
          </a:p>
          <a:p>
            <a:r>
              <a:rPr lang="en-US" dirty="0"/>
              <a:t>Burp Suite</a:t>
            </a:r>
          </a:p>
          <a:p>
            <a:r>
              <a:rPr lang="en-US" dirty="0" err="1"/>
              <a:t>NetSparker</a:t>
            </a:r>
            <a:endParaRPr lang="en-US" dirty="0"/>
          </a:p>
          <a:p>
            <a:r>
              <a:rPr lang="en-US" dirty="0" err="1"/>
              <a:t>NetSparker</a:t>
            </a:r>
            <a:endParaRPr lang="en-US" dirty="0"/>
          </a:p>
          <a:p>
            <a:r>
              <a:rPr lang="en-US" dirty="0"/>
              <a:t>Rapid7 </a:t>
            </a:r>
            <a:r>
              <a:rPr lang="en-US" dirty="0" err="1"/>
              <a:t>insightAppSec</a:t>
            </a:r>
            <a:endParaRPr lang="en-US" dirty="0"/>
          </a:p>
          <a:p>
            <a:endParaRPr lang="en-US" dirty="0"/>
          </a:p>
          <a:p>
            <a:endParaRPr lang="en-US" dirty="0"/>
          </a:p>
        </p:txBody>
      </p:sp>
      <p:sp>
        <p:nvSpPr>
          <p:cNvPr id="4" name="Content Placeholder 3">
            <a:extLst>
              <a:ext uri="{FF2B5EF4-FFF2-40B4-BE49-F238E27FC236}">
                <a16:creationId xmlns:a16="http://schemas.microsoft.com/office/drawing/2014/main" id="{41C62AE6-A720-1848-8AB9-1CADD503E01E}"/>
              </a:ext>
            </a:extLst>
          </p:cNvPr>
          <p:cNvSpPr>
            <a:spLocks noGrp="1"/>
          </p:cNvSpPr>
          <p:nvPr>
            <p:ph sz="half" idx="2"/>
          </p:nvPr>
        </p:nvSpPr>
        <p:spPr/>
        <p:txBody>
          <a:bodyPr/>
          <a:lstStyle/>
          <a:p>
            <a:r>
              <a:rPr lang="en-US" dirty="0" err="1"/>
              <a:t>Acunetix</a:t>
            </a:r>
            <a:endParaRPr lang="en-US" dirty="0"/>
          </a:p>
          <a:p>
            <a:r>
              <a:rPr lang="en-US" dirty="0" err="1"/>
              <a:t>AppScan</a:t>
            </a:r>
            <a:r>
              <a:rPr lang="en-US" dirty="0"/>
              <a:t> (IBM)</a:t>
            </a:r>
          </a:p>
          <a:p>
            <a:r>
              <a:rPr lang="en-US" dirty="0"/>
              <a:t>HP </a:t>
            </a:r>
            <a:r>
              <a:rPr lang="en-US" dirty="0" err="1"/>
              <a:t>WebInspect</a:t>
            </a:r>
            <a:endParaRPr lang="en-US" dirty="0"/>
          </a:p>
          <a:p>
            <a:r>
              <a:rPr lang="en-US" dirty="0" err="1"/>
              <a:t>Detectify</a:t>
            </a:r>
            <a:endParaRPr lang="en-US" dirty="0"/>
          </a:p>
          <a:p>
            <a:r>
              <a:rPr lang="en-US" dirty="0"/>
              <a:t>Qualys Web Application Scanning</a:t>
            </a:r>
          </a:p>
          <a:p>
            <a:r>
              <a:rPr lang="en-US" dirty="0"/>
              <a:t>…and many more…</a:t>
            </a:r>
          </a:p>
        </p:txBody>
      </p:sp>
    </p:spTree>
    <p:extLst>
      <p:ext uri="{BB962C8B-B14F-4D97-AF65-F5344CB8AC3E}">
        <p14:creationId xmlns:p14="http://schemas.microsoft.com/office/powerpoint/2010/main" val="3427753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quick word on </a:t>
            </a:r>
            <a:r>
              <a:rPr lang="en-US" dirty="0" err="1"/>
              <a:t>robots.txt</a:t>
            </a:r>
            <a:endParaRPr lang="en-US" dirty="0"/>
          </a:p>
        </p:txBody>
      </p:sp>
      <p:sp>
        <p:nvSpPr>
          <p:cNvPr id="3" name="Content Placeholder 2"/>
          <p:cNvSpPr>
            <a:spLocks noGrp="1"/>
          </p:cNvSpPr>
          <p:nvPr>
            <p:ph idx="1"/>
          </p:nvPr>
        </p:nvSpPr>
        <p:spPr/>
        <p:txBody>
          <a:bodyPr>
            <a:normAutofit/>
          </a:bodyPr>
          <a:lstStyle/>
          <a:p>
            <a:r>
              <a:rPr lang="en-US" sz="2800" dirty="0"/>
              <a:t>A great place to find interesting files/directories</a:t>
            </a:r>
          </a:p>
          <a:p>
            <a:r>
              <a:rPr lang="en-US" sz="2800" b="1" dirty="0"/>
              <a:t>Disallow</a:t>
            </a:r>
            <a:r>
              <a:rPr lang="en-US" sz="2800" dirty="0"/>
              <a:t> = some of the first places to check</a:t>
            </a:r>
          </a:p>
        </p:txBody>
      </p:sp>
      <p:pic>
        <p:nvPicPr>
          <p:cNvPr id="4" name="Picture 3" descr="Screen Shot 2015-07-07 at 2.30.2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764219"/>
            <a:ext cx="5315712" cy="3588106"/>
          </a:xfrm>
          <a:prstGeom prst="rect">
            <a:avLst/>
          </a:prstGeom>
        </p:spPr>
      </p:pic>
    </p:spTree>
    <p:extLst>
      <p:ext uri="{BB962C8B-B14F-4D97-AF65-F5344CB8AC3E}">
        <p14:creationId xmlns:p14="http://schemas.microsoft.com/office/powerpoint/2010/main" val="35170776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Nikto</a:t>
            </a:r>
            <a:endParaRPr lang="en-US" dirty="0"/>
          </a:p>
        </p:txBody>
      </p:sp>
      <p:sp>
        <p:nvSpPr>
          <p:cNvPr id="3" name="Content Placeholder 2"/>
          <p:cNvSpPr>
            <a:spLocks noGrp="1"/>
          </p:cNvSpPr>
          <p:nvPr>
            <p:ph idx="1"/>
          </p:nvPr>
        </p:nvSpPr>
        <p:spPr/>
        <p:txBody>
          <a:bodyPr>
            <a:normAutofit/>
          </a:bodyPr>
          <a:lstStyle/>
          <a:p>
            <a:r>
              <a:rPr lang="en-US" sz="2800" dirty="0"/>
              <a:t>Written by Chris </a:t>
            </a:r>
            <a:r>
              <a:rPr lang="en-US" sz="2800" dirty="0" err="1"/>
              <a:t>Sullo</a:t>
            </a:r>
            <a:endParaRPr lang="en-US" sz="2800" dirty="0"/>
          </a:p>
          <a:p>
            <a:r>
              <a:rPr lang="en-US" sz="2800" dirty="0"/>
              <a:t>Looks for </a:t>
            </a:r>
          </a:p>
          <a:p>
            <a:pPr lvl="1"/>
            <a:r>
              <a:rPr lang="en-US" sz="2800" dirty="0"/>
              <a:t>Default pages/settings</a:t>
            </a:r>
          </a:p>
          <a:p>
            <a:pPr lvl="1"/>
            <a:r>
              <a:rPr lang="en-US" sz="2800" dirty="0"/>
              <a:t>Well known server issues</a:t>
            </a:r>
          </a:p>
          <a:p>
            <a:pPr lvl="1"/>
            <a:r>
              <a:rPr lang="en-US" sz="2800" dirty="0"/>
              <a:t>Outdated versions of programs/servers</a:t>
            </a:r>
          </a:p>
          <a:p>
            <a:pPr lvl="1"/>
            <a:r>
              <a:rPr lang="en-US" sz="2800" dirty="0"/>
              <a:t>Over 6700 known dangerous files/programs</a:t>
            </a:r>
          </a:p>
        </p:txBody>
      </p:sp>
    </p:spTree>
    <p:extLst>
      <p:ext uri="{BB962C8B-B14F-4D97-AF65-F5344CB8AC3E}">
        <p14:creationId xmlns:p14="http://schemas.microsoft.com/office/powerpoint/2010/main" val="15486471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541"/>
            <a:ext cx="8229600" cy="1143000"/>
          </a:xfrm>
        </p:spPr>
        <p:txBody>
          <a:bodyPr/>
          <a:lstStyle/>
          <a:p>
            <a:r>
              <a:rPr lang="en-US" dirty="0" err="1"/>
              <a:t>Nikto</a:t>
            </a:r>
            <a:r>
              <a:rPr lang="en-US" dirty="0"/>
              <a:t> Features</a:t>
            </a:r>
          </a:p>
        </p:txBody>
      </p:sp>
      <p:sp>
        <p:nvSpPr>
          <p:cNvPr id="3" name="Content Placeholder 2"/>
          <p:cNvSpPr>
            <a:spLocks noGrp="1"/>
          </p:cNvSpPr>
          <p:nvPr>
            <p:ph idx="1"/>
          </p:nvPr>
        </p:nvSpPr>
        <p:spPr/>
        <p:txBody>
          <a:bodyPr>
            <a:normAutofit/>
          </a:bodyPr>
          <a:lstStyle/>
          <a:p>
            <a:r>
              <a:rPr lang="en-US" sz="2800" dirty="0"/>
              <a:t>Auto Update</a:t>
            </a:r>
          </a:p>
          <a:p>
            <a:r>
              <a:rPr lang="en-US" sz="2800" dirty="0"/>
              <a:t>Attempts to determine “OK” </a:t>
            </a:r>
            <a:r>
              <a:rPr lang="en-US" sz="2800" dirty="0" err="1"/>
              <a:t>vs</a:t>
            </a:r>
            <a:r>
              <a:rPr lang="en-US" sz="2800" dirty="0"/>
              <a:t> ”Not Found” messages for targets</a:t>
            </a:r>
          </a:p>
          <a:p>
            <a:r>
              <a:rPr lang="en-US" sz="2800" dirty="0"/>
              <a:t>Searches for and IDs things like CGI directories</a:t>
            </a:r>
          </a:p>
          <a:p>
            <a:r>
              <a:rPr lang="en-US" sz="2800" dirty="0"/>
              <a:t>Looks for </a:t>
            </a:r>
            <a:r>
              <a:rPr lang="en-US" sz="2800" dirty="0" err="1"/>
              <a:t>robots.txt</a:t>
            </a:r>
            <a:r>
              <a:rPr lang="en-US" sz="2800" dirty="0"/>
              <a:t> and checks things found there</a:t>
            </a:r>
          </a:p>
          <a:p>
            <a:r>
              <a:rPr lang="en-US" sz="2800" dirty="0"/>
              <a:t>Simple </a:t>
            </a:r>
            <a:r>
              <a:rPr lang="en-US" sz="2800" dirty="0" err="1"/>
              <a:t>portscan</a:t>
            </a:r>
            <a:r>
              <a:rPr lang="en-US" sz="2800" dirty="0"/>
              <a:t> (can integrate w </a:t>
            </a:r>
            <a:r>
              <a:rPr lang="en-US" sz="2800" dirty="0" err="1"/>
              <a:t>Nmap</a:t>
            </a:r>
            <a:r>
              <a:rPr lang="en-US" sz="2800" dirty="0"/>
              <a:t> too)</a:t>
            </a:r>
          </a:p>
          <a:p>
            <a:r>
              <a:rPr lang="en-US" sz="2800" dirty="0"/>
              <a:t>Can use </a:t>
            </a:r>
            <a:r>
              <a:rPr lang="en-US" sz="2800" dirty="0" err="1"/>
              <a:t>LibWhisker</a:t>
            </a:r>
            <a:r>
              <a:rPr lang="en-US" sz="2800" dirty="0"/>
              <a:t> for IDS evasion</a:t>
            </a:r>
          </a:p>
          <a:p>
            <a:endParaRPr lang="en-US" sz="2800" dirty="0"/>
          </a:p>
        </p:txBody>
      </p:sp>
    </p:spTree>
    <p:extLst>
      <p:ext uri="{BB962C8B-B14F-4D97-AF65-F5344CB8AC3E}">
        <p14:creationId xmlns:p14="http://schemas.microsoft.com/office/powerpoint/2010/main" val="15263392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Adjacency">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Adjacency.thmx</Template>
  <TotalTime>4069</TotalTime>
  <Words>3527</Words>
  <Application>Microsoft Macintosh PowerPoint</Application>
  <PresentationFormat>On-screen Show (4:3)</PresentationFormat>
  <Paragraphs>532</Paragraphs>
  <Slides>107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107</vt:i4>
      </vt:variant>
    </vt:vector>
  </HeadingPairs>
  <TitlesOfParts>
    <vt:vector size="112" baseType="lpstr">
      <vt:lpstr>Arial</vt:lpstr>
      <vt:lpstr>Calibri</vt:lpstr>
      <vt:lpstr>Cambria</vt:lpstr>
      <vt:lpstr>Consolas</vt:lpstr>
      <vt:lpstr>Adjacency</vt:lpstr>
      <vt:lpstr>Information Security Tools</vt:lpstr>
      <vt:lpstr>Offense</vt:lpstr>
      <vt:lpstr>Phases of an attack</vt:lpstr>
      <vt:lpstr> </vt:lpstr>
      <vt:lpstr>Goals of Scanning</vt:lpstr>
      <vt:lpstr>What’s the difference?</vt:lpstr>
      <vt:lpstr>Vulnerability scanning</vt:lpstr>
      <vt:lpstr>Vulnerability assessment</vt:lpstr>
      <vt:lpstr>Vulnerability management</vt:lpstr>
      <vt:lpstr>Enumeration</vt:lpstr>
      <vt:lpstr>Recon</vt:lpstr>
      <vt:lpstr>Recon</vt:lpstr>
      <vt:lpstr>Recon DNS</vt:lpstr>
      <vt:lpstr>Recon – DNS Zone transfer</vt:lpstr>
      <vt:lpstr>Recon – Google!</vt:lpstr>
      <vt:lpstr>Recon – Google Dorking!</vt:lpstr>
      <vt:lpstr>Google Dorking Exercise – 10m</vt:lpstr>
      <vt:lpstr>Recon - OSINT</vt:lpstr>
      <vt:lpstr>Recon - OSINT</vt:lpstr>
      <vt:lpstr>Searching for Useful People</vt:lpstr>
      <vt:lpstr> </vt:lpstr>
      <vt:lpstr>https://www.linkedin.com/in/ericdenna</vt:lpstr>
      <vt:lpstr>Why is This Useful?</vt:lpstr>
      <vt:lpstr>Recon - OSINT</vt:lpstr>
      <vt:lpstr>Recon - OSINT</vt:lpstr>
      <vt:lpstr>Recon - OSINT</vt:lpstr>
      <vt:lpstr>PORT SCANNING IS NOT A CRIME!*</vt:lpstr>
      <vt:lpstr>Remember</vt:lpstr>
      <vt:lpstr>TCP and UDP Ports</vt:lpstr>
      <vt:lpstr>TCP: According to RFC 793…</vt:lpstr>
      <vt:lpstr>Scanning UDP</vt:lpstr>
      <vt:lpstr>Nmap</vt:lpstr>
      <vt:lpstr>Nmap for Network Mapping</vt:lpstr>
      <vt:lpstr>Nmap Scan Types</vt:lpstr>
      <vt:lpstr>-sF –sN -sX</vt:lpstr>
      <vt:lpstr>Nmap – SYN scanning</vt:lpstr>
      <vt:lpstr>Nmap – ACK Scanning</vt:lpstr>
      <vt:lpstr>nmap –sn – Ping scan</vt:lpstr>
      <vt:lpstr>Useful Source Ports for Scanning</vt:lpstr>
      <vt:lpstr>nmap</vt:lpstr>
      <vt:lpstr>OS Fingerprinting</vt:lpstr>
      <vt:lpstr>-O OS Fingerprinting</vt:lpstr>
      <vt:lpstr>Version Scanning with Nmap</vt:lpstr>
      <vt:lpstr>How works</vt:lpstr>
      <vt:lpstr>nmap -sV</vt:lpstr>
      <vt:lpstr>nmap -A</vt:lpstr>
      <vt:lpstr> </vt:lpstr>
      <vt:lpstr>Nmap – other helpful arguments</vt:lpstr>
      <vt:lpstr>Nmap - Input</vt:lpstr>
      <vt:lpstr>Nmap - Output</vt:lpstr>
      <vt:lpstr>Nmap Exercise – 20m</vt:lpstr>
      <vt:lpstr>Nmap runtime interaction</vt:lpstr>
      <vt:lpstr>Nmap Scripting Engine (NSE)</vt:lpstr>
      <vt:lpstr>NSE Script Categories</vt:lpstr>
      <vt:lpstr>NSE Examples:</vt:lpstr>
      <vt:lpstr> </vt:lpstr>
      <vt:lpstr> </vt:lpstr>
      <vt:lpstr>Masscan</vt:lpstr>
      <vt:lpstr>Pro Tips</vt:lpstr>
      <vt:lpstr>Vulnerability Discovery Process</vt:lpstr>
      <vt:lpstr>Vulnerabilities</vt:lpstr>
      <vt:lpstr>Vulnerability Scanners</vt:lpstr>
      <vt:lpstr>Where to scan from?</vt:lpstr>
      <vt:lpstr>Where to scan from?</vt:lpstr>
      <vt:lpstr>Where to scan from?</vt:lpstr>
      <vt:lpstr>What to scan?</vt:lpstr>
      <vt:lpstr>Why not scan everything?</vt:lpstr>
      <vt:lpstr>What do you fix first?</vt:lpstr>
      <vt:lpstr>How about now?</vt:lpstr>
      <vt:lpstr>How do you correlate that?</vt:lpstr>
      <vt:lpstr>False Negatives</vt:lpstr>
      <vt:lpstr>False Positives</vt:lpstr>
      <vt:lpstr>Backporting of Patches</vt:lpstr>
      <vt:lpstr>Backporting of Patches</vt:lpstr>
      <vt:lpstr>Backporting of Patches</vt:lpstr>
      <vt:lpstr>Backporting of Patches</vt:lpstr>
      <vt:lpstr>Backporting of Patches</vt:lpstr>
      <vt:lpstr>Vulnerability Scanners – Big 4</vt:lpstr>
      <vt:lpstr>Nessus</vt:lpstr>
      <vt:lpstr>Nessus</vt:lpstr>
      <vt:lpstr>Nessus Plugins</vt:lpstr>
      <vt:lpstr>Nessus Plugins</vt:lpstr>
      <vt:lpstr>Nessus Plugins</vt:lpstr>
      <vt:lpstr>Dangerous Plugins</vt:lpstr>
      <vt:lpstr>You could go to jail/get fired warning</vt:lpstr>
      <vt:lpstr>Nessus Plugins</vt:lpstr>
      <vt:lpstr>Nessus Results</vt:lpstr>
      <vt:lpstr>Reporting</vt:lpstr>
      <vt:lpstr>Nessus Exercise – 30 minutes</vt:lpstr>
      <vt:lpstr>PowerPoint Presentation</vt:lpstr>
      <vt:lpstr>PowerPoint Presentation</vt:lpstr>
      <vt:lpstr>PowerPoint Presentation</vt:lpstr>
      <vt:lpstr>PowerPoint Presentation</vt:lpstr>
      <vt:lpstr>PowerPoint Presentation</vt:lpstr>
      <vt:lpstr>Web App Scanners</vt:lpstr>
      <vt:lpstr>Examples</vt:lpstr>
      <vt:lpstr>A quick word on robots.txt</vt:lpstr>
      <vt:lpstr>Nikto</vt:lpstr>
      <vt:lpstr>Nikto Features</vt:lpstr>
      <vt:lpstr>Nikto Auth and Communucation</vt:lpstr>
      <vt:lpstr>nikto –h ubuntu.ip</vt:lpstr>
      <vt:lpstr>Nikto results (on Ubuntu VM)</vt:lpstr>
      <vt:lpstr>WPScan</vt:lpstr>
      <vt:lpstr>WPScan Demo</vt:lpstr>
      <vt:lpstr> </vt:lpstr>
      <vt:lpstr> </vt:lpstr>
      <vt:lpstr>Homework #2</vt:lpstr>
    </vt:vector>
  </TitlesOfParts>
  <Company>University of Maryland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Tools for Information Security</dc:title>
  <dc:creator>Kevin Shivers</dc:creator>
  <cp:lastModifiedBy>Microsoft Office User</cp:lastModifiedBy>
  <cp:revision>255</cp:revision>
  <dcterms:created xsi:type="dcterms:W3CDTF">2015-07-07T00:43:21Z</dcterms:created>
  <dcterms:modified xsi:type="dcterms:W3CDTF">2022-01-31T03:12:23Z</dcterms:modified>
</cp:coreProperties>
</file>